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67" r:id="rId2"/>
    <p:sldId id="272" r:id="rId3"/>
  </p:sldIdLst>
  <p:sldSz cx="6858000" cy="9144000" type="letter"/>
  <p:notesSz cx="7010400" cy="9296400"/>
  <p:embeddedFontLst>
    <p:embeddedFont>
      <p:font typeface="Life Savers" panose="020B0604020202020204" charset="0"/>
      <p:regular r:id="rId5"/>
      <p:bold r:id="rId6"/>
    </p:embeddedFont>
    <p:embeddedFont>
      <p:font typeface="Open Sans Light" panose="020B0604020202020204" charset="0"/>
      <p:regular r:id="rId7"/>
      <p:italic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786"/>
    <a:srgbClr val="D4A97E"/>
    <a:srgbClr val="FFCC00"/>
    <a:srgbClr val="4BCD9B"/>
    <a:srgbClr val="66FF33"/>
    <a:srgbClr val="99FF33"/>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showGuides="1">
      <p:cViewPr varScale="1">
        <p:scale>
          <a:sx n="55" d="100"/>
          <a:sy n="55" d="100"/>
        </p:scale>
        <p:origin x="2166" y="84"/>
      </p:cViewPr>
      <p:guideLst>
        <p:guide orient="horz" pos="2880"/>
        <p:guide pos="2160"/>
      </p:guideLst>
    </p:cSldViewPr>
  </p:slideViewPr>
  <p:notesTextViewPr>
    <p:cViewPr>
      <p:scale>
        <a:sx n="1" d="1"/>
        <a:sy n="1" d="1"/>
      </p:scale>
      <p:origin x="0" y="0"/>
    </p:cViewPr>
  </p:notesTextViewPr>
  <p:notesViewPr>
    <p:cSldViewPr snapToGrid="0" showGuides="1">
      <p:cViewPr varScale="1">
        <p:scale>
          <a:sx n="53" d="100"/>
          <a:sy n="53" d="100"/>
        </p:scale>
        <p:origin x="25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953BA06-4A16-40E9-8730-D2CE8F64176C}" type="datetimeFigureOut">
              <a:rPr lang="en-US" smtClean="0"/>
              <a:t>2/11/2018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3D7DE91-8CF2-4510-8BF7-D237584AF257}" type="slidenum">
              <a:rPr lang="en-US" smtClean="0"/>
              <a:t>‹#›</a:t>
            </a:fld>
            <a:endParaRPr lang="en-US"/>
          </a:p>
        </p:txBody>
      </p:sp>
    </p:spTree>
    <p:extLst>
      <p:ext uri="{BB962C8B-B14F-4D97-AF65-F5344CB8AC3E}">
        <p14:creationId xmlns:p14="http://schemas.microsoft.com/office/powerpoint/2010/main" val="14798201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90587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7108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12472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1112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F3B6F-EE77-45F3-8ADC-61D5DF62CC9C}"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238662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8F3B6F-EE77-45F3-8ADC-61D5DF62CC9C}"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4059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8F3B6F-EE77-45F3-8ADC-61D5DF62CC9C}"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6644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8F3B6F-EE77-45F3-8ADC-61D5DF62CC9C}"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92546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F3B6F-EE77-45F3-8ADC-61D5DF62CC9C}"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28658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88163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9701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68F3B6F-EE77-45F3-8ADC-61D5DF62CC9C}" type="datetimeFigureOut">
              <a:rPr lang="en-US" smtClean="0"/>
              <a:t>2/11/2018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5D40D97-33F6-4971-95A1-2EC61B1102BF}" type="slidenum">
              <a:rPr lang="en-US" smtClean="0"/>
              <a:t>‹#›</a:t>
            </a:fld>
            <a:endParaRPr lang="en-US"/>
          </a:p>
        </p:txBody>
      </p:sp>
    </p:spTree>
    <p:extLst>
      <p:ext uri="{BB962C8B-B14F-4D97-AF65-F5344CB8AC3E}">
        <p14:creationId xmlns:p14="http://schemas.microsoft.com/office/powerpoint/2010/main" val="13571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516" y="199630"/>
            <a:ext cx="6581336" cy="769441"/>
          </a:xfrm>
          <a:prstGeom prst="rect">
            <a:avLst/>
          </a:prstGeom>
          <a:noFill/>
        </p:spPr>
        <p:txBody>
          <a:bodyPr wrap="square" rtlCol="0">
            <a:spAutoFit/>
          </a:bodyPr>
          <a:lstStyle/>
          <a:p>
            <a:pPr algn="ctr"/>
            <a:r>
              <a:rPr lang="en-US" sz="4400" dirty="0" smtClean="0">
                <a:latin typeface="Life Savers" panose="03050602040302000004" pitchFamily="66" charset="0"/>
              </a:rPr>
              <a:t>Eagle SOAR-</a:t>
            </a:r>
            <a:r>
              <a:rPr lang="en-US" sz="4400" dirty="0" err="1" smtClean="0">
                <a:latin typeface="Life Savers" panose="03050602040302000004" pitchFamily="66" charset="0"/>
              </a:rPr>
              <a:t>ce</a:t>
            </a:r>
            <a:r>
              <a:rPr lang="en-US" sz="4400" dirty="0" smtClean="0">
                <a:latin typeface="Life Savers" panose="03050602040302000004" pitchFamily="66" charset="0"/>
              </a:rPr>
              <a:t> Newsletter</a:t>
            </a:r>
            <a:endParaRPr lang="en-US" sz="4400" dirty="0">
              <a:latin typeface="Life Savers" panose="03050602040302000004" pitchFamily="66" charset="0"/>
            </a:endParaRPr>
          </a:p>
        </p:txBody>
      </p:sp>
      <p:cxnSp>
        <p:nvCxnSpPr>
          <p:cNvPr id="4" name="Straight Connector 3"/>
          <p:cNvCxnSpPr/>
          <p:nvPr/>
        </p:nvCxnSpPr>
        <p:spPr>
          <a:xfrm>
            <a:off x="746" y="1076793"/>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133727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88108" y="1084075"/>
            <a:ext cx="1230744" cy="261610"/>
          </a:xfrm>
          <a:prstGeom prst="rect">
            <a:avLst/>
          </a:prstGeom>
          <a:noFill/>
        </p:spPr>
        <p:txBody>
          <a:bodyPr wrap="square" rtlCol="0">
            <a:spAutoFit/>
          </a:bodyPr>
          <a:lstStyle/>
          <a:p>
            <a:r>
              <a:rPr lang="en-US" sz="1100" dirty="0" smtClean="0">
                <a:latin typeface="Open Sans Light" panose="020B0306030504020204" pitchFamily="34" charset="0"/>
                <a:ea typeface="Open Sans Light" panose="020B0306030504020204" pitchFamily="34" charset="0"/>
                <a:cs typeface="Open Sans Light" panose="020B0306030504020204" pitchFamily="34" charset="0"/>
              </a:rPr>
              <a:t>(904) 547-7400</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2886939" y="1084093"/>
            <a:ext cx="1568245" cy="261610"/>
          </a:xfrm>
          <a:prstGeom prst="rect">
            <a:avLst/>
          </a:prstGeom>
          <a:noFill/>
        </p:spPr>
        <p:txBody>
          <a:bodyPr wrap="square" rtlCol="0">
            <a:spAutoFit/>
          </a:bodyPr>
          <a:lstStyle/>
          <a:p>
            <a:pPr algn="ctr"/>
            <a:r>
              <a:rPr lang="en-US" sz="1100" dirty="0" smtClean="0">
                <a:latin typeface="Open Sans Light" panose="020B0306030504020204" pitchFamily="34" charset="0"/>
                <a:ea typeface="Open Sans Light" panose="020B0306030504020204" pitchFamily="34" charset="0"/>
                <a:cs typeface="Open Sans Light" panose="020B0306030504020204" pitchFamily="34" charset="0"/>
              </a:rPr>
              <a:t>February  6, 2018</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123734" y="1092292"/>
            <a:ext cx="2275980"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rPr>
              <a:t>http://www-tce.stjohns.k12.fl.us/</a:t>
            </a:r>
          </a:p>
        </p:txBody>
      </p:sp>
      <p:sp>
        <p:nvSpPr>
          <p:cNvPr id="12" name="TextBox 11"/>
          <p:cNvSpPr txBox="1"/>
          <p:nvPr/>
        </p:nvSpPr>
        <p:spPr>
          <a:xfrm>
            <a:off x="147719" y="1495047"/>
            <a:ext cx="3034111" cy="769441"/>
          </a:xfrm>
          <a:prstGeom prst="rect">
            <a:avLst/>
          </a:prstGeom>
          <a:noFill/>
        </p:spPr>
        <p:txBody>
          <a:bodyPr wrap="square" rtlCol="0">
            <a:spAutoFit/>
          </a:bodyPr>
          <a:lstStyle/>
          <a:p>
            <a:r>
              <a:rPr lang="en-US" sz="2200" dirty="0" smtClean="0">
                <a:latin typeface="Life Savers" panose="03050602040302000004" pitchFamily="66" charset="0"/>
              </a:rPr>
              <a:t>TCE’s Teacher &amp; Rookie Teacher of the Year!</a:t>
            </a:r>
            <a:endParaRPr lang="en-US" sz="2200" dirty="0">
              <a:latin typeface="Life Savers" panose="03050602040302000004" pitchFamily="66" charset="0"/>
            </a:endParaRPr>
          </a:p>
        </p:txBody>
      </p:sp>
      <p:sp>
        <p:nvSpPr>
          <p:cNvPr id="13" name="TextBox 12"/>
          <p:cNvSpPr txBox="1"/>
          <p:nvPr/>
        </p:nvSpPr>
        <p:spPr>
          <a:xfrm>
            <a:off x="123734" y="4780514"/>
            <a:ext cx="3022926" cy="3600986"/>
          </a:xfrm>
          <a:prstGeom prst="rect">
            <a:avLst/>
          </a:prstGeom>
          <a:noFill/>
        </p:spPr>
        <p:txBody>
          <a:bodyPr wrap="square" rtlCol="0">
            <a:spAutoFit/>
          </a:bodyPr>
          <a:lstStyle/>
          <a:p>
            <a:r>
              <a:rPr lang="en-US" sz="1200" dirty="0">
                <a:latin typeface="Open Sans Light" panose="020B0604020202020204" charset="0"/>
                <a:ea typeface="Open Sans Light" panose="020B0604020202020204" charset="0"/>
                <a:cs typeface="Open Sans Light" panose="020B0604020202020204" charset="0"/>
              </a:rPr>
              <a:t>Please join the faculty and staff in congratulating Mrs. Rebecca Spencer as TCE’s Teacher of the Year and Mrs. Jennifer Piniarski as TCE’s Rookie Teacher of the Year.  Mrs. Spencer is currently in her third year at Timberlin Creek.  Prior to coming to TCE, Mrs. Spencer taught for twelve years in Indiana and West Virginia.  Mrs. Piniarski started her teaching career last year at TCE. Teaching is a second career for Mrs. Piniarski as she spent 20 years serving as a social worker.  Mrs. Spencer and Mrs. Piniarski were recently honored at a banquet along with the teachers from across the St. Johns County School District. We are thankful for the work Mrs. Spencer and Mrs. Piniarski do for our students each day.  </a:t>
            </a:r>
          </a:p>
        </p:txBody>
      </p:sp>
      <p:cxnSp>
        <p:nvCxnSpPr>
          <p:cNvPr id="14" name="Straight Connector 13"/>
          <p:cNvCxnSpPr/>
          <p:nvPr/>
        </p:nvCxnSpPr>
        <p:spPr>
          <a:xfrm>
            <a:off x="0" y="8975615"/>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421561"/>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39826" y="6900262"/>
            <a:ext cx="1707691" cy="1349087"/>
          </a:xfrm>
          <a:prstGeom prst="rect">
            <a:avLst/>
          </a:prstGeom>
          <a:noFill/>
        </p:spPr>
        <p:txBody>
          <a:bodyPr wrap="square" rtlCol="0">
            <a:spAutoFit/>
          </a:bodyPr>
          <a:lstStyle/>
          <a:p>
            <a:pPr>
              <a:lnSpc>
                <a:spcPts val="1400"/>
              </a:lnSpc>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Please join us in welcoming the newest member of our extraordinary Eagle team, Mrs. Rene Jones.  Mrs. Jones is our new secretary/ bookkeeper.</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Box 16"/>
          <p:cNvSpPr txBox="1"/>
          <p:nvPr/>
        </p:nvSpPr>
        <p:spPr>
          <a:xfrm>
            <a:off x="5020521" y="5423704"/>
            <a:ext cx="1593082" cy="2953116"/>
          </a:xfrm>
          <a:prstGeom prst="rect">
            <a:avLst/>
          </a:prstGeom>
          <a:noFill/>
        </p:spPr>
        <p:txBody>
          <a:bodyPr wrap="square" rtlCol="0">
            <a:spAutoFit/>
          </a:bodyPr>
          <a:lstStyle/>
          <a:p>
            <a:pPr>
              <a:lnSpc>
                <a:spcPts val="1400"/>
              </a:lnSpc>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Mrs. Jones comes to us with eight years of experience in the St. John’s County School District.  Prior to joining the TCE team, she served as the LEA clerk at Liberty Pines Academy.  Some of her hobbies/interests include cooking and reading.  Mrs. Jones loves to spend time at Farmers’ Markets with her 145 pound Great Dane, Duke.</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20"/>
          <p:cNvSpPr txBox="1"/>
          <p:nvPr/>
        </p:nvSpPr>
        <p:spPr>
          <a:xfrm>
            <a:off x="137516" y="8453260"/>
            <a:ext cx="6581336" cy="523220"/>
          </a:xfrm>
          <a:prstGeom prst="rect">
            <a:avLst/>
          </a:prstGeom>
          <a:noFill/>
        </p:spPr>
        <p:txBody>
          <a:bodyPr wrap="square" rtlCol="0">
            <a:spAutoFit/>
          </a:bodyPr>
          <a:lstStyle/>
          <a:p>
            <a:pPr algn="ctr"/>
            <a:r>
              <a:rPr lang="en-US" sz="1400" b="1" dirty="0" smtClean="0">
                <a:latin typeface="Life Savers" panose="03050602040302000004" pitchFamily="66" charset="0"/>
                <a:ea typeface="Open Sans Light" panose="020B0306030504020204" pitchFamily="34" charset="0"/>
                <a:cs typeface="Open Sans Light" panose="020B0306030504020204" pitchFamily="34" charset="0"/>
              </a:rPr>
              <a:t>February’s Character Counts Pillar: Caring  </a:t>
            </a:r>
          </a:p>
          <a:p>
            <a:pPr algn="ctr"/>
            <a:r>
              <a:rPr lang="en-US" sz="1400" b="1" dirty="0" smtClean="0">
                <a:latin typeface="Life Savers" panose="03050602040302000004" pitchFamily="66" charset="0"/>
                <a:ea typeface="Open Sans Light" panose="020B0306030504020204" pitchFamily="34" charset="0"/>
                <a:cs typeface="Open Sans Light" panose="020B0306030504020204" pitchFamily="34" charset="0"/>
              </a:rPr>
              <a:t>Wear red on Wednesdays in February to show compassion and kindness.</a:t>
            </a:r>
            <a:endParaRPr lang="en-US" sz="1400" b="1" dirty="0">
              <a:latin typeface="Life Savers" panose="03050602040302000004" pitchFamily="66" charset="0"/>
              <a:ea typeface="Open Sans Light" panose="020B0306030504020204" pitchFamily="34" charset="0"/>
              <a:cs typeface="Open Sans Light" panose="020B0306030504020204" pitchFamily="34" charset="0"/>
            </a:endParaRPr>
          </a:p>
        </p:txBody>
      </p:sp>
      <p:sp>
        <p:nvSpPr>
          <p:cNvPr id="24" name="TextBox 23"/>
          <p:cNvSpPr txBox="1"/>
          <p:nvPr/>
        </p:nvSpPr>
        <p:spPr>
          <a:xfrm>
            <a:off x="3319955" y="5095322"/>
            <a:ext cx="2934043" cy="369332"/>
          </a:xfrm>
          <a:prstGeom prst="rect">
            <a:avLst/>
          </a:prstGeom>
          <a:noFill/>
        </p:spPr>
        <p:txBody>
          <a:bodyPr wrap="square" rtlCol="0">
            <a:spAutoFit/>
          </a:bodyPr>
          <a:lstStyle/>
          <a:p>
            <a:r>
              <a:rPr lang="en-US" dirty="0" smtClean="0">
                <a:latin typeface="Life Savers" panose="03050602040302000004" pitchFamily="66" charset="0"/>
              </a:rPr>
              <a:t>Welcome Mrs. Rene Jones </a:t>
            </a:r>
          </a:p>
        </p:txBody>
      </p:sp>
      <p:sp>
        <p:nvSpPr>
          <p:cNvPr id="31" name="TextBox 30"/>
          <p:cNvSpPr txBox="1"/>
          <p:nvPr/>
        </p:nvSpPr>
        <p:spPr>
          <a:xfrm>
            <a:off x="3560022" y="1638712"/>
            <a:ext cx="2753474" cy="369332"/>
          </a:xfrm>
          <a:prstGeom prst="rect">
            <a:avLst/>
          </a:prstGeom>
          <a:noFill/>
        </p:spPr>
        <p:txBody>
          <a:bodyPr wrap="square" rtlCol="0">
            <a:spAutoFit/>
          </a:bodyPr>
          <a:lstStyle/>
          <a:p>
            <a:r>
              <a:rPr lang="en-US" dirty="0" smtClean="0">
                <a:latin typeface="Life Savers" panose="03050602040302000004" pitchFamily="66" charset="0"/>
              </a:rPr>
              <a:t>Important February Dates</a:t>
            </a:r>
            <a:endParaRPr lang="en-US" dirty="0">
              <a:latin typeface="Life Savers" panose="03050602040302000004" pitchFamily="66" charset="0"/>
            </a:endParaRPr>
          </a:p>
        </p:txBody>
      </p:sp>
      <p:sp>
        <p:nvSpPr>
          <p:cNvPr id="32" name="TextBox 31"/>
          <p:cNvSpPr txBox="1"/>
          <p:nvPr/>
        </p:nvSpPr>
        <p:spPr>
          <a:xfrm>
            <a:off x="3339826" y="2039674"/>
            <a:ext cx="3361391" cy="280076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Friday, Feb. 9</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th</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Interim reports issued</a:t>
            </a:r>
          </a:p>
          <a:p>
            <a:endParaRPr lang="en-US" sz="8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Saturday, Feb. 10</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th</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Father-Daughter Dance</a:t>
            </a:r>
          </a:p>
          <a:p>
            <a:r>
              <a:rPr lang="en-US" sz="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smtClean="0">
                <a:latin typeface="Open Sans Light" panose="020B0306030504020204" pitchFamily="34" charset="0"/>
                <a:ea typeface="Open Sans Light" panose="020B0306030504020204" pitchFamily="34" charset="0"/>
                <a:cs typeface="Open Sans Light" panose="020B0306030504020204" pitchFamily="34" charset="0"/>
              </a:rPr>
              <a:t>PreK</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KDG, 1</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st</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&amp; 2</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nd</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Grades 4-6pm</a:t>
            </a:r>
          </a:p>
          <a:p>
            <a:r>
              <a:rPr lang="en-US" sz="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3</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rd</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4</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th</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&amp; 5</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th</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Grades 7-9pm</a:t>
            </a:r>
          </a:p>
          <a:p>
            <a:endParaRPr lang="en-US" sz="8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Friday, Feb. 16</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th</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Jump Rope for Heart Fundraisers Due</a:t>
            </a:r>
          </a:p>
          <a:p>
            <a:endParaRPr lang="en-US" sz="8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Monday, Feb. 19</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th</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President’s Day/No School</a:t>
            </a:r>
          </a:p>
          <a:p>
            <a:endParaRPr lang="en-US" sz="8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Friday, Feb. 23</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rd</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Spirit Sticks Sale</a:t>
            </a:r>
          </a:p>
          <a:p>
            <a:endParaRPr lang="en-US" sz="12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Wednesday, Feb. 28</a:t>
            </a:r>
            <a:r>
              <a:rPr lang="en-US" sz="1200" baseline="30000" dirty="0" smtClean="0">
                <a:latin typeface="Open Sans Light" panose="020B0306030504020204" pitchFamily="34" charset="0"/>
                <a:ea typeface="Open Sans Light" panose="020B0306030504020204" pitchFamily="34" charset="0"/>
                <a:cs typeface="Open Sans Light" panose="020B0306030504020204" pitchFamily="34" charset="0"/>
              </a:rPr>
              <a:t>th</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Pennies for Patients Fundraiser Due</a:t>
            </a:r>
          </a:p>
        </p:txBody>
      </p:sp>
      <p:sp>
        <p:nvSpPr>
          <p:cNvPr id="35" name="Rectangle 34"/>
          <p:cNvSpPr/>
          <p:nvPr/>
        </p:nvSpPr>
        <p:spPr>
          <a:xfrm>
            <a:off x="3279655" y="1590485"/>
            <a:ext cx="3368857" cy="3429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33774"/>
          <a:stretch/>
        </p:blipFill>
        <p:spPr>
          <a:xfrm rot="16200000" flipH="1">
            <a:off x="466421" y="2176137"/>
            <a:ext cx="2283764" cy="258631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1010"/>
          <a:stretch/>
        </p:blipFill>
        <p:spPr>
          <a:xfrm rot="5400000">
            <a:off x="3432317" y="5473556"/>
            <a:ext cx="1447796" cy="1374656"/>
          </a:xfrm>
          <a:prstGeom prst="rect">
            <a:avLst/>
          </a:prstGeom>
        </p:spPr>
      </p:pic>
    </p:spTree>
    <p:extLst>
      <p:ext uri="{BB962C8B-B14F-4D97-AF65-F5344CB8AC3E}">
        <p14:creationId xmlns:p14="http://schemas.microsoft.com/office/powerpoint/2010/main" val="1479093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16" y="199630"/>
            <a:ext cx="6320589" cy="461665"/>
          </a:xfrm>
          <a:prstGeom prst="rect">
            <a:avLst/>
          </a:prstGeom>
          <a:noFill/>
        </p:spPr>
        <p:txBody>
          <a:bodyPr wrap="square" rtlCol="0">
            <a:spAutoFit/>
          </a:bodyPr>
          <a:lstStyle/>
          <a:p>
            <a:pPr algn="ctr"/>
            <a:r>
              <a:rPr lang="en-US" sz="2400" dirty="0" smtClean="0">
                <a:latin typeface="Life Savers" panose="03050602040302000004" pitchFamily="66" charset="0"/>
              </a:rPr>
              <a:t>Eagle SOAR-</a:t>
            </a:r>
            <a:r>
              <a:rPr lang="en-US" sz="2400" dirty="0" err="1" smtClean="0">
                <a:latin typeface="Life Savers" panose="03050602040302000004" pitchFamily="66" charset="0"/>
              </a:rPr>
              <a:t>ce</a:t>
            </a:r>
            <a:r>
              <a:rPr lang="en-US" sz="2400" dirty="0" smtClean="0">
                <a:latin typeface="Life Savers" panose="03050602040302000004" pitchFamily="66" charset="0"/>
              </a:rPr>
              <a:t> Newsletter (pg. 2)</a:t>
            </a:r>
          </a:p>
        </p:txBody>
      </p:sp>
      <p:cxnSp>
        <p:nvCxnSpPr>
          <p:cNvPr id="4" name="Straight Connector 3"/>
          <p:cNvCxnSpPr/>
          <p:nvPr/>
        </p:nvCxnSpPr>
        <p:spPr>
          <a:xfrm>
            <a:off x="746" y="702192"/>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 y="962670"/>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996" y="1197339"/>
            <a:ext cx="3034111" cy="769441"/>
          </a:xfrm>
          <a:prstGeom prst="rect">
            <a:avLst/>
          </a:prstGeom>
          <a:noFill/>
        </p:spPr>
        <p:txBody>
          <a:bodyPr wrap="square" rtlCol="0">
            <a:spAutoFit/>
          </a:bodyPr>
          <a:lstStyle/>
          <a:p>
            <a:r>
              <a:rPr lang="en-US" sz="2200" dirty="0" smtClean="0">
                <a:latin typeface="Life Savers" panose="03050602040302000004" pitchFamily="66" charset="0"/>
              </a:rPr>
              <a:t>TCE’s Literacy Week: Find Yourself in a Book!</a:t>
            </a:r>
            <a:endParaRPr lang="en-US" sz="2200" dirty="0">
              <a:latin typeface="Life Savers" panose="03050602040302000004" pitchFamily="66" charset="0"/>
            </a:endParaRPr>
          </a:p>
        </p:txBody>
      </p:sp>
      <p:sp>
        <p:nvSpPr>
          <p:cNvPr id="13" name="TextBox 12"/>
          <p:cNvSpPr txBox="1"/>
          <p:nvPr/>
        </p:nvSpPr>
        <p:spPr>
          <a:xfrm>
            <a:off x="137516" y="4085111"/>
            <a:ext cx="2981406" cy="4338367"/>
          </a:xfrm>
          <a:prstGeom prst="rect">
            <a:avLst/>
          </a:prstGeom>
          <a:noFill/>
        </p:spPr>
        <p:txBody>
          <a:bodyPr wrap="square" rtlCol="0">
            <a:spAutoFit/>
          </a:bodyPr>
          <a:lstStyle/>
          <a:p>
            <a:pPr>
              <a:lnSpc>
                <a:spcPts val="1600"/>
              </a:lnSpc>
              <a:spcBef>
                <a:spcPts val="600"/>
              </a:spcBef>
            </a:pPr>
            <a:r>
              <a:rPr lang="en-US" sz="1200" dirty="0" smtClean="0">
                <a:latin typeface="Open Sans Light" panose="020B0604020202020204" charset="0"/>
                <a:ea typeface="Open Sans Light" panose="020B0604020202020204" charset="0"/>
                <a:cs typeface="Open Sans Light" panose="020B0604020202020204" charset="0"/>
              </a:rPr>
              <a:t>Literacy </a:t>
            </a:r>
            <a:r>
              <a:rPr lang="en-US" sz="1200" dirty="0">
                <a:latin typeface="Open Sans Light" panose="020B0604020202020204" charset="0"/>
                <a:ea typeface="Open Sans Light" panose="020B0604020202020204" charset="0"/>
                <a:cs typeface="Open Sans Light" panose="020B0604020202020204" charset="0"/>
              </a:rPr>
              <a:t>Week took place the week of January 22</a:t>
            </a:r>
            <a:r>
              <a:rPr lang="en-US" sz="1200" baseline="30000" dirty="0">
                <a:latin typeface="Open Sans Light" panose="020B0604020202020204" charset="0"/>
                <a:ea typeface="Open Sans Light" panose="020B0604020202020204" charset="0"/>
                <a:cs typeface="Open Sans Light" panose="020B0604020202020204" charset="0"/>
              </a:rPr>
              <a:t>nd </a:t>
            </a:r>
            <a:r>
              <a:rPr lang="en-US" sz="1200" dirty="0">
                <a:latin typeface="Open Sans Light" panose="020B0604020202020204" charset="0"/>
                <a:ea typeface="Open Sans Light" panose="020B0604020202020204" charset="0"/>
                <a:cs typeface="Open Sans Light" panose="020B0604020202020204" charset="0"/>
              </a:rPr>
              <a:t>.  This year’s theme was </a:t>
            </a:r>
            <a:r>
              <a:rPr lang="en-US" sz="1200" i="1" dirty="0">
                <a:latin typeface="Open Sans Light" panose="020B0604020202020204" charset="0"/>
                <a:ea typeface="Open Sans Light" panose="020B0604020202020204" charset="0"/>
                <a:cs typeface="Open Sans Light" panose="020B0604020202020204" charset="0"/>
              </a:rPr>
              <a:t>Find Yourself in a Book</a:t>
            </a:r>
            <a:r>
              <a:rPr lang="en-US" sz="1200" dirty="0">
                <a:latin typeface="Open Sans Light" panose="020B0604020202020204" charset="0"/>
                <a:ea typeface="Open Sans Light" panose="020B0604020202020204" charset="0"/>
                <a:cs typeface="Open Sans Light" panose="020B0604020202020204" charset="0"/>
              </a:rPr>
              <a:t>.  Timberlin was proud to host author </a:t>
            </a:r>
            <a:r>
              <a:rPr lang="en-US" sz="1200" dirty="0" err="1">
                <a:latin typeface="Open Sans Light" panose="020B0604020202020204" charset="0"/>
                <a:ea typeface="Open Sans Light" panose="020B0604020202020204" charset="0"/>
                <a:cs typeface="Open Sans Light" panose="020B0604020202020204" charset="0"/>
              </a:rPr>
              <a:t>Shutta</a:t>
            </a:r>
            <a:r>
              <a:rPr lang="en-US" sz="1200" dirty="0">
                <a:latin typeface="Open Sans Light" panose="020B0604020202020204" charset="0"/>
                <a:ea typeface="Open Sans Light" panose="020B0604020202020204" charset="0"/>
                <a:cs typeface="Open Sans Light" panose="020B0604020202020204" charset="0"/>
              </a:rPr>
              <a:t> Crum during our Monday night kickoff.  Students enjoyed meeting Mrs. Crum, listening to her stories and getting advice on writing.  Families visited a book swap, students took pictures in photo booths, created character puzzles and even had the opportunity to build a project based on a book.  Throughout the week students also shared poetry, unusual books and even dressed as their favorite book character.  </a:t>
            </a:r>
            <a:endParaRPr lang="en-US" sz="1200" dirty="0" smtClean="0">
              <a:latin typeface="Open Sans Light" panose="020B0604020202020204" charset="0"/>
              <a:ea typeface="Open Sans Light" panose="020B0604020202020204" charset="0"/>
              <a:cs typeface="Open Sans Light" panose="020B0604020202020204" charset="0"/>
            </a:endParaRPr>
          </a:p>
          <a:p>
            <a:pPr>
              <a:lnSpc>
                <a:spcPts val="1600"/>
              </a:lnSpc>
              <a:spcBef>
                <a:spcPts val="600"/>
              </a:spcBef>
            </a:pPr>
            <a:r>
              <a:rPr lang="en-US" sz="1200" dirty="0" smtClean="0">
                <a:latin typeface="Open Sans Light" panose="020B0604020202020204" charset="0"/>
                <a:ea typeface="Open Sans Light" panose="020B0604020202020204" charset="0"/>
                <a:cs typeface="Open Sans Light" panose="020B0604020202020204" charset="0"/>
              </a:rPr>
              <a:t>Thank </a:t>
            </a:r>
            <a:r>
              <a:rPr lang="en-US" sz="1200" dirty="0">
                <a:latin typeface="Open Sans Light" panose="020B0604020202020204" charset="0"/>
                <a:ea typeface="Open Sans Light" panose="020B0604020202020204" charset="0"/>
                <a:cs typeface="Open Sans Light" panose="020B0604020202020204" charset="0"/>
              </a:rPr>
              <a:t>you for sharing literacy week with us at Timberlin and please continue to have your child read four or more days outside of school each week</a:t>
            </a:r>
            <a:r>
              <a:rPr lang="en-US" dirty="0"/>
              <a:t>. </a:t>
            </a:r>
          </a:p>
          <a:p>
            <a:pPr>
              <a:lnSpc>
                <a:spcPts val="1600"/>
              </a:lnSpc>
              <a:spcBef>
                <a:spcPts val="600"/>
              </a:spcBef>
            </a:pP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4" name="Straight Connector 13"/>
          <p:cNvCxnSpPr/>
          <p:nvPr/>
        </p:nvCxnSpPr>
        <p:spPr>
          <a:xfrm>
            <a:off x="0" y="9045955"/>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371257"/>
            <a:ext cx="6858000" cy="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04488" y="2580472"/>
            <a:ext cx="1707691" cy="1528624"/>
          </a:xfrm>
          <a:prstGeom prst="rect">
            <a:avLst/>
          </a:prstGeom>
          <a:noFill/>
        </p:spPr>
        <p:txBody>
          <a:bodyPr wrap="square" rtlCol="0">
            <a:spAutoFit/>
          </a:bodyPr>
          <a:lstStyle/>
          <a:p>
            <a:pPr>
              <a:lnSpc>
                <a:spcPts val="1400"/>
              </a:lnSpc>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The St. Johns Education Association partnered with the Dr. Martin Luther King Celebration Committee of St. Johns County to celebrate the life and works of MLK.  Students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from around the district</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Box 16"/>
          <p:cNvSpPr txBox="1"/>
          <p:nvPr/>
        </p:nvSpPr>
        <p:spPr>
          <a:xfrm>
            <a:off x="5012179" y="1498629"/>
            <a:ext cx="1661167" cy="2964914"/>
          </a:xfrm>
          <a:prstGeom prst="rect">
            <a:avLst/>
          </a:prstGeom>
          <a:noFill/>
        </p:spPr>
        <p:txBody>
          <a:bodyPr wrap="square" rtlCol="0">
            <a:spAutoFit/>
          </a:bodyPr>
          <a:lstStyle/>
          <a:p>
            <a:pPr>
              <a:lnSpc>
                <a:spcPts val="1400"/>
              </a:lnSpc>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entered essays and </a:t>
            </a:r>
          </a:p>
          <a:p>
            <a:pPr>
              <a:lnSpc>
                <a:spcPts val="1400"/>
              </a:lnSpc>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posters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to celebrate this American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hero.</a:t>
            </a:r>
          </a:p>
          <a:p>
            <a:pPr>
              <a:lnSpc>
                <a:spcPts val="1400"/>
              </a:lnSpc>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Congratulations to these TCE student winners from Mrs. </a:t>
            </a:r>
            <a:r>
              <a:rPr lang="en-US" sz="1000" dirty="0" err="1" smtClean="0">
                <a:latin typeface="Open Sans Light" panose="020B0306030504020204" pitchFamily="34" charset="0"/>
                <a:ea typeface="Open Sans Light" panose="020B0306030504020204" pitchFamily="34" charset="0"/>
                <a:cs typeface="Open Sans Light" panose="020B0306030504020204" pitchFamily="34" charset="0"/>
              </a:rPr>
              <a:t>Rapoza’s</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KDG class:</a:t>
            </a:r>
          </a:p>
          <a:p>
            <a:pPr>
              <a:lnSpc>
                <a:spcPts val="1400"/>
              </a:lnSpc>
            </a:pPr>
            <a:endParaRPr lang="en-US" sz="1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Semi-Finalists: </a:t>
            </a:r>
          </a:p>
          <a:p>
            <a:pPr>
              <a:lnSpc>
                <a:spcPts val="1400"/>
              </a:lnSpc>
            </a:pP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Savannah Orr &amp; </a:t>
            </a:r>
          </a:p>
          <a:p>
            <a:pPr>
              <a:lnSpc>
                <a:spcPts val="1400"/>
              </a:lnSpc>
            </a:pP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Carter Hudson</a:t>
            </a:r>
            <a:endParaRPr lang="en-US" sz="1000" b="1"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Finalist</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a:t>
            </a:r>
            <a:endParaRPr lang="en-US" sz="1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b="1" dirty="0" err="1" smtClean="0">
                <a:latin typeface="Open Sans Light" panose="020B0306030504020204" pitchFamily="34" charset="0"/>
                <a:ea typeface="Open Sans Light" panose="020B0306030504020204" pitchFamily="34" charset="0"/>
                <a:cs typeface="Open Sans Light" panose="020B0306030504020204" pitchFamily="34" charset="0"/>
              </a:rPr>
              <a:t>Mckinzy</a:t>
            </a: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 Moore</a:t>
            </a:r>
            <a:endParaRPr lang="en-US" sz="1000" b="1"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3</a:t>
            </a:r>
            <a:r>
              <a:rPr lang="en-US" sz="1000" baseline="30000" dirty="0" smtClean="0">
                <a:latin typeface="Open Sans Light" panose="020B0306030504020204" pitchFamily="34" charset="0"/>
                <a:ea typeface="Open Sans Light" panose="020B0306030504020204" pitchFamily="34" charset="0"/>
                <a:cs typeface="Open Sans Light" panose="020B0306030504020204" pitchFamily="34" charset="0"/>
              </a:rPr>
              <a:t>rd</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Place: </a:t>
            </a:r>
          </a:p>
          <a:p>
            <a:pPr>
              <a:lnSpc>
                <a:spcPts val="1400"/>
              </a:lnSpc>
            </a:pP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Jayden </a:t>
            </a:r>
            <a:r>
              <a:rPr lang="en-US" sz="1000" b="1" dirty="0" err="1" smtClean="0">
                <a:latin typeface="Open Sans Light" panose="020B0306030504020204" pitchFamily="34" charset="0"/>
                <a:ea typeface="Open Sans Light" panose="020B0306030504020204" pitchFamily="34" charset="0"/>
                <a:cs typeface="Open Sans Light" panose="020B0306030504020204" pitchFamily="34" charset="0"/>
              </a:rPr>
              <a:t>Forbrich</a:t>
            </a:r>
            <a:endParaRPr lang="en-US" sz="1000" b="1"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4699" y="1541083"/>
            <a:ext cx="1527268" cy="1017781"/>
          </a:xfrm>
          <a:prstGeom prst="rect">
            <a:avLst/>
          </a:prstGeom>
        </p:spPr>
      </p:pic>
      <p:sp>
        <p:nvSpPr>
          <p:cNvPr id="21" name="TextBox 20"/>
          <p:cNvSpPr txBox="1"/>
          <p:nvPr/>
        </p:nvSpPr>
        <p:spPr>
          <a:xfrm>
            <a:off x="137516" y="8402538"/>
            <a:ext cx="6581336" cy="646331"/>
          </a:xfrm>
          <a:prstGeom prst="rect">
            <a:avLst/>
          </a:prstGeom>
          <a:noFill/>
        </p:spPr>
        <p:txBody>
          <a:bodyPr wrap="square" rtlCol="0">
            <a:spAutoFit/>
          </a:bodyPr>
          <a:lstStyle/>
          <a:p>
            <a:pPr algn="ctr"/>
            <a:r>
              <a:rPr lang="en-US" sz="1200" b="1" dirty="0">
                <a:latin typeface="Life Savers" panose="020B0604020202020204" charset="0"/>
              </a:rPr>
              <a:t>Kindergarten Registration Dates for 2018-19 School </a:t>
            </a:r>
            <a:r>
              <a:rPr lang="en-US" sz="1200" b="1" dirty="0" smtClean="0">
                <a:latin typeface="Life Savers" panose="020B0604020202020204" charset="0"/>
              </a:rPr>
              <a:t>Year</a:t>
            </a:r>
          </a:p>
          <a:p>
            <a:pPr algn="ctr"/>
            <a:r>
              <a:rPr lang="en-US" sz="1200" dirty="0"/>
              <a:t>Tuesday, March 13 and Tuesday, March 20 from 9:00 a.m. to 1:00 p.m.</a:t>
            </a:r>
          </a:p>
          <a:p>
            <a:pPr algn="ctr"/>
            <a:r>
              <a:rPr lang="en-US" sz="1200" dirty="0"/>
              <a:t>Wednesday, April 4 and Wednesday, April 11 from 1:00 p.m. to 5:00 p.m.</a:t>
            </a:r>
            <a:endParaRPr lang="en-US" sz="1200" dirty="0">
              <a:latin typeface="Life Savers" panose="020B0604020202020204" charset="0"/>
            </a:endParaRPr>
          </a:p>
        </p:txBody>
      </p:sp>
      <p:sp>
        <p:nvSpPr>
          <p:cNvPr id="24" name="TextBox 23"/>
          <p:cNvSpPr txBox="1"/>
          <p:nvPr/>
        </p:nvSpPr>
        <p:spPr>
          <a:xfrm>
            <a:off x="3394698" y="1124125"/>
            <a:ext cx="3147801" cy="369332"/>
          </a:xfrm>
          <a:prstGeom prst="rect">
            <a:avLst/>
          </a:prstGeom>
          <a:noFill/>
        </p:spPr>
        <p:txBody>
          <a:bodyPr wrap="square" rtlCol="0">
            <a:spAutoFit/>
          </a:bodyPr>
          <a:lstStyle/>
          <a:p>
            <a:pPr algn="ctr"/>
            <a:r>
              <a:rPr lang="en-US" dirty="0" smtClean="0">
                <a:latin typeface="Life Savers" panose="03050602040302000004" pitchFamily="66" charset="0"/>
              </a:rPr>
              <a:t>MLK Poster Contest</a:t>
            </a:r>
            <a:endParaRPr lang="en-US" dirty="0">
              <a:latin typeface="Life Savers" panose="03050602040302000004" pitchFamily="66" charset="0"/>
            </a:endParaRPr>
          </a:p>
        </p:txBody>
      </p:sp>
      <p:sp>
        <p:nvSpPr>
          <p:cNvPr id="31" name="TextBox 30"/>
          <p:cNvSpPr txBox="1"/>
          <p:nvPr/>
        </p:nvSpPr>
        <p:spPr>
          <a:xfrm>
            <a:off x="3399958" y="4083172"/>
            <a:ext cx="3131908" cy="369332"/>
          </a:xfrm>
          <a:prstGeom prst="rect">
            <a:avLst/>
          </a:prstGeom>
          <a:noFill/>
        </p:spPr>
        <p:txBody>
          <a:bodyPr wrap="square" rtlCol="0">
            <a:spAutoFit/>
          </a:bodyPr>
          <a:lstStyle/>
          <a:p>
            <a:pPr algn="ctr"/>
            <a:r>
              <a:rPr lang="en-US" dirty="0" smtClean="0">
                <a:latin typeface="Life Savers" panose="03050602040302000004" pitchFamily="66" charset="0"/>
              </a:rPr>
              <a:t>January Character Counts</a:t>
            </a:r>
            <a:endParaRPr lang="en-US" dirty="0">
              <a:latin typeface="Life Savers" panose="03050602040302000004" pitchFamily="66" charset="0"/>
            </a:endParaRPr>
          </a:p>
        </p:txBody>
      </p:sp>
      <p:sp>
        <p:nvSpPr>
          <p:cNvPr id="32" name="TextBox 31"/>
          <p:cNvSpPr txBox="1"/>
          <p:nvPr/>
        </p:nvSpPr>
        <p:spPr>
          <a:xfrm>
            <a:off x="3410591" y="4343609"/>
            <a:ext cx="2968029" cy="553998"/>
          </a:xfrm>
          <a:prstGeom prst="rect">
            <a:avLst/>
          </a:prstGeom>
          <a:noFill/>
        </p:spPr>
        <p:txBody>
          <a:bodyPr wrap="square" rtlCol="0">
            <a:spAutoFit/>
          </a:bodyPr>
          <a:lstStyle/>
          <a:p>
            <a:pPr>
              <a:spcAft>
                <a:spcPts val="300"/>
              </a:spcAft>
            </a:pP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Congratulations to the following students who represented their class for the character pillar of RESPECT.</a:t>
            </a:r>
          </a:p>
        </p:txBody>
      </p:sp>
      <p:sp>
        <p:nvSpPr>
          <p:cNvPr id="35" name="Rectangle 34"/>
          <p:cNvSpPr/>
          <p:nvPr/>
        </p:nvSpPr>
        <p:spPr>
          <a:xfrm>
            <a:off x="3304489" y="4109096"/>
            <a:ext cx="3368857" cy="41953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51672" y="4800930"/>
            <a:ext cx="3190827" cy="3503523"/>
          </a:xfrm>
          <a:prstGeom prst="rect">
            <a:avLst/>
          </a:prstGeom>
          <a:noFill/>
        </p:spPr>
        <p:txBody>
          <a:bodyPr wrap="square" rtlCol="0">
            <a:spAutoFit/>
          </a:bodyPr>
          <a:lstStyle/>
          <a:p>
            <a:pPr>
              <a:lnSpc>
                <a:spcPts val="1400"/>
              </a:lnSpc>
            </a:pPr>
            <a:r>
              <a:rPr lang="en-US" sz="1000" b="1" dirty="0" err="1" smtClean="0">
                <a:latin typeface="Open Sans Light" panose="020B0306030504020204" pitchFamily="34" charset="0"/>
                <a:ea typeface="Open Sans Light" panose="020B0306030504020204" pitchFamily="34" charset="0"/>
                <a:cs typeface="Open Sans Light" panose="020B0306030504020204" pitchFamily="34" charset="0"/>
              </a:rPr>
              <a:t>PreK</a:t>
            </a:r>
            <a:r>
              <a:rPr lang="en-US" sz="1000" b="1" dirty="0">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smtClean="0">
                <a:latin typeface="Open Sans Light" panose="020B0306030504020204" pitchFamily="34" charset="0"/>
                <a:ea typeface="Open Sans Light" panose="020B0306030504020204" pitchFamily="34" charset="0"/>
                <a:cs typeface="Open Sans Light" panose="020B0306030504020204" pitchFamily="34" charset="0"/>
              </a:rPr>
              <a:t>Burhanuddin</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J.,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Joshua C.</a:t>
            </a:r>
          </a:p>
          <a:p>
            <a:pPr>
              <a:lnSpc>
                <a:spcPts val="1400"/>
              </a:lnSpc>
            </a:pPr>
            <a:endParaRPr lang="en-US" sz="1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Kindergarten</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Ethan A.,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Emmie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S.,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Valentina G., Walker B., Gwyneth A., Alyssa F.,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Isla B.</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endParaRPr lang="en-US" sz="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First Grade</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Lily Kate J., Emily W., Aubrey C., Maddox W., Kadence L., Juliette H.,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Ezra C., </a:t>
            </a:r>
            <a:r>
              <a:rPr lang="en-US" sz="1000" dirty="0" err="1" smtClean="0">
                <a:latin typeface="Open Sans Light" panose="020B0306030504020204" pitchFamily="34" charset="0"/>
                <a:ea typeface="Open Sans Light" panose="020B0306030504020204" pitchFamily="34" charset="0"/>
                <a:cs typeface="Open Sans Light" panose="020B0306030504020204" pitchFamily="34" charset="0"/>
              </a:rPr>
              <a:t>Aylah</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G.</a:t>
            </a:r>
            <a:r>
              <a:rPr lang="en-US" sz="1000" dirty="0" smtClean="0"/>
              <a:t> </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endParaRPr lang="en-US" sz="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Second Grade</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Caroline B., Amanda A., Anya E., </a:t>
            </a:r>
            <a:r>
              <a:rPr lang="en-US" sz="1000" dirty="0" err="1" smtClean="0">
                <a:latin typeface="Open Sans Light" panose="020B0306030504020204" pitchFamily="34" charset="0"/>
                <a:ea typeface="Open Sans Light" panose="020B0306030504020204" pitchFamily="34" charset="0"/>
                <a:cs typeface="Open Sans Light" panose="020B0306030504020204" pitchFamily="34" charset="0"/>
              </a:rPr>
              <a:t>Vishruth</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M., Maya G., Addison L., Lara B.,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Pearson P.,</a:t>
            </a:r>
          </a:p>
          <a:p>
            <a:pPr>
              <a:lnSpc>
                <a:spcPts val="1400"/>
              </a:lnSpc>
            </a:pPr>
            <a:endParaRPr lang="en-US" sz="10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Third Grade</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Sierra W</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smtClean="0">
                <a:latin typeface="Open Sans Light" panose="020B0306030504020204" pitchFamily="34" charset="0"/>
                <a:ea typeface="Open Sans Light" panose="020B0306030504020204" pitchFamily="34" charset="0"/>
                <a:cs typeface="Open Sans Light" panose="020B0306030504020204" pitchFamily="34" charset="0"/>
              </a:rPr>
              <a:t>Hamsini</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N., Jaxon R., Daniel D., Taylor D., Tyler R., Reed H., Paige S.,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Michael T.</a:t>
            </a:r>
          </a:p>
          <a:p>
            <a:pPr>
              <a:lnSpc>
                <a:spcPts val="1400"/>
              </a:lnSpc>
            </a:pP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b="1" dirty="0">
                <a:latin typeface="Open Sans Light" panose="020B0306030504020204" pitchFamily="34" charset="0"/>
                <a:ea typeface="Open Sans Light" panose="020B0306030504020204" pitchFamily="34" charset="0"/>
                <a:cs typeface="Open Sans Light" panose="020B0306030504020204" pitchFamily="34" charset="0"/>
              </a:rPr>
              <a:t>Fourth</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Grade</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Claire F., Emma C., Sydney S., </a:t>
            </a:r>
            <a:r>
              <a:rPr lang="en-US" sz="1000" dirty="0" err="1" smtClean="0">
                <a:latin typeface="Open Sans Light" panose="020B0306030504020204" pitchFamily="34" charset="0"/>
                <a:ea typeface="Open Sans Light" panose="020B0306030504020204" pitchFamily="34" charset="0"/>
                <a:cs typeface="Open Sans Light" panose="020B0306030504020204" pitchFamily="34" charset="0"/>
              </a:rPr>
              <a:t>Meah</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G., </a:t>
            </a:r>
            <a:r>
              <a:rPr lang="en-US" sz="1000" dirty="0" err="1" smtClean="0">
                <a:latin typeface="Open Sans Light" panose="020B0306030504020204" pitchFamily="34" charset="0"/>
                <a:ea typeface="Open Sans Light" panose="020B0306030504020204" pitchFamily="34" charset="0"/>
                <a:cs typeface="Open Sans Light" panose="020B0306030504020204" pitchFamily="34" charset="0"/>
              </a:rPr>
              <a:t>Ariz</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L., Abigail W.,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Austen A.</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ts val="1400"/>
              </a:lnSpc>
            </a:pP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Fifth</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1000" b="1" dirty="0" smtClean="0">
                <a:latin typeface="Open Sans Light" panose="020B0306030504020204" pitchFamily="34" charset="0"/>
                <a:ea typeface="Open Sans Light" panose="020B0306030504020204" pitchFamily="34" charset="0"/>
                <a:cs typeface="Open Sans Light" panose="020B0306030504020204" pitchFamily="34" charset="0"/>
              </a:rPr>
              <a:t>Grade</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Katie T., Reese R., Gabriella A., Camryn P., </a:t>
            </a:r>
            <a:r>
              <a:rPr lang="en-US" sz="1000" dirty="0" err="1" smtClean="0">
                <a:latin typeface="Open Sans Light" panose="020B0306030504020204" pitchFamily="34" charset="0"/>
                <a:ea typeface="Open Sans Light" panose="020B0306030504020204" pitchFamily="34" charset="0"/>
                <a:cs typeface="Open Sans Light" panose="020B0306030504020204" pitchFamily="34" charset="0"/>
              </a:rPr>
              <a:t>Lauralyn</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D., Layla T., Will B., </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Heidi E.</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06" y="1966780"/>
            <a:ext cx="1517074" cy="208862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748" b="14426"/>
          <a:stretch/>
        </p:blipFill>
        <p:spPr>
          <a:xfrm>
            <a:off x="1683579" y="1976534"/>
            <a:ext cx="1435343" cy="1954244"/>
          </a:xfrm>
          <a:prstGeom prst="rect">
            <a:avLst/>
          </a:prstGeom>
        </p:spPr>
      </p:pic>
      <p:pic>
        <p:nvPicPr>
          <p:cNvPr id="10" name="Picture 9"/>
          <p:cNvPicPr>
            <a:picLocks noChangeAspect="1"/>
          </p:cNvPicPr>
          <p:nvPr/>
        </p:nvPicPr>
        <p:blipFill>
          <a:blip r:embed="rId5"/>
          <a:stretch>
            <a:fillRect/>
          </a:stretch>
        </p:blipFill>
        <p:spPr>
          <a:xfrm>
            <a:off x="3383514" y="1528627"/>
            <a:ext cx="1575796" cy="1038858"/>
          </a:xfrm>
          <a:prstGeom prst="rect">
            <a:avLst/>
          </a:prstGeom>
        </p:spPr>
      </p:pic>
      <p:sp>
        <p:nvSpPr>
          <p:cNvPr id="25" name="TextBox 24"/>
          <p:cNvSpPr txBox="1"/>
          <p:nvPr/>
        </p:nvSpPr>
        <p:spPr>
          <a:xfrm>
            <a:off x="5311755" y="722423"/>
            <a:ext cx="1230744" cy="261610"/>
          </a:xfrm>
          <a:prstGeom prst="rect">
            <a:avLst/>
          </a:prstGeom>
          <a:noFill/>
        </p:spPr>
        <p:txBody>
          <a:bodyPr wrap="square" rtlCol="0">
            <a:spAutoFit/>
          </a:bodyPr>
          <a:lstStyle/>
          <a:p>
            <a:r>
              <a:rPr lang="en-US" sz="1100" dirty="0" smtClean="0">
                <a:latin typeface="Open Sans Light" panose="020B0306030504020204" pitchFamily="34" charset="0"/>
                <a:ea typeface="Open Sans Light" panose="020B0306030504020204" pitchFamily="34" charset="0"/>
                <a:cs typeface="Open Sans Light" panose="020B0306030504020204" pitchFamily="34" charset="0"/>
              </a:rPr>
              <a:t>(904) 547-7400</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TextBox 25"/>
          <p:cNvSpPr txBox="1"/>
          <p:nvPr/>
        </p:nvSpPr>
        <p:spPr>
          <a:xfrm>
            <a:off x="2710586" y="722441"/>
            <a:ext cx="1568245" cy="261610"/>
          </a:xfrm>
          <a:prstGeom prst="rect">
            <a:avLst/>
          </a:prstGeom>
          <a:noFill/>
        </p:spPr>
        <p:txBody>
          <a:bodyPr wrap="square" rtlCol="0">
            <a:spAutoFit/>
          </a:bodyPr>
          <a:lstStyle/>
          <a:p>
            <a:pPr algn="ctr"/>
            <a:r>
              <a:rPr lang="en-US" sz="1100" dirty="0" smtClean="0">
                <a:latin typeface="Open Sans Light" panose="020B0306030504020204" pitchFamily="34" charset="0"/>
                <a:ea typeface="Open Sans Light" panose="020B0306030504020204" pitchFamily="34" charset="0"/>
                <a:cs typeface="Open Sans Light" panose="020B0306030504020204" pitchFamily="34" charset="0"/>
              </a:rPr>
              <a:t>February  6, 2018</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TextBox 26"/>
          <p:cNvSpPr txBox="1"/>
          <p:nvPr/>
        </p:nvSpPr>
        <p:spPr>
          <a:xfrm>
            <a:off x="-52619" y="730640"/>
            <a:ext cx="2275980" cy="261610"/>
          </a:xfrm>
          <a:prstGeom prst="rect">
            <a:avLst/>
          </a:prstGeom>
          <a:noFill/>
        </p:spPr>
        <p:txBody>
          <a:bodyPr wrap="square" rtlCol="0">
            <a:spAutoFit/>
          </a:bodyPr>
          <a:lstStyle/>
          <a:p>
            <a:pPr algn="r"/>
            <a:r>
              <a:rPr lang="en-US" sz="1100" dirty="0">
                <a:latin typeface="Open Sans Light" panose="020B0306030504020204" pitchFamily="34" charset="0"/>
                <a:ea typeface="Open Sans Light" panose="020B0306030504020204" pitchFamily="34" charset="0"/>
                <a:cs typeface="Open Sans Light" panose="020B0306030504020204" pitchFamily="34" charset="0"/>
              </a:rPr>
              <a:t>http://www-tce.stjohns.k12.fl.us/</a:t>
            </a:r>
          </a:p>
        </p:txBody>
      </p:sp>
    </p:spTree>
    <p:extLst>
      <p:ext uri="{BB962C8B-B14F-4D97-AF65-F5344CB8AC3E}">
        <p14:creationId xmlns:p14="http://schemas.microsoft.com/office/powerpoint/2010/main" val="2032317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1382</TotalTime>
  <Words>709</Words>
  <Application>Microsoft Office PowerPoint</Application>
  <PresentationFormat>Letter Paper (8.5x11 in)</PresentationFormat>
  <Paragraphs>63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Life Savers</vt:lpstr>
      <vt:lpstr>Open Sans Light</vt:lpstr>
      <vt:lpstr>Calibri</vt:lpstr>
      <vt:lpstr>Arial</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Gonzalez</dc:creator>
  <cp:lastModifiedBy>Emily E. Dabruzzi</cp:lastModifiedBy>
  <cp:revision>105</cp:revision>
  <cp:lastPrinted>2018-02-06T14:34:58Z</cp:lastPrinted>
  <dcterms:created xsi:type="dcterms:W3CDTF">2014-11-15T02:21:14Z</dcterms:created>
  <dcterms:modified xsi:type="dcterms:W3CDTF">2018-02-11T15:40:18Z</dcterms:modified>
</cp:coreProperties>
</file>