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7" r:id="rId3"/>
    <p:sldId id="258" r:id="rId4"/>
    <p:sldId id="259" r:id="rId5"/>
    <p:sldId id="262" r:id="rId6"/>
    <p:sldId id="3790" r:id="rId7"/>
    <p:sldId id="3791" r:id="rId8"/>
    <p:sldId id="3792" r:id="rId9"/>
    <p:sldId id="3793" r:id="rId10"/>
    <p:sldId id="3794" r:id="rId11"/>
    <p:sldId id="3795" r:id="rId12"/>
    <p:sldId id="3796" r:id="rId13"/>
    <p:sldId id="3797" r:id="rId14"/>
    <p:sldId id="260" r:id="rId15"/>
    <p:sldId id="37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6DC36B-2674-4EF8-B2E7-CF919E501DEB}" v="299" dt="2023-09-23T10:39:30.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123B1-A91E-4794-8D61-35DFE7D5D82A}"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67E09-5677-43C4-AD06-DE930B0F2E8C}" type="slidenum">
              <a:rPr lang="en-US" smtClean="0"/>
              <a:t>‹#›</a:t>
            </a:fld>
            <a:endParaRPr lang="en-US"/>
          </a:p>
        </p:txBody>
      </p:sp>
    </p:spTree>
    <p:extLst>
      <p:ext uri="{BB962C8B-B14F-4D97-AF65-F5344CB8AC3E}">
        <p14:creationId xmlns:p14="http://schemas.microsoft.com/office/powerpoint/2010/main" val="48135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a:prstGeom prst="rect">
            <a:avLst/>
          </a:prstGeo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674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a:prstGeom prst="rect">
            <a:avLst/>
          </a:prstGeo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94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a:prstGeom prst="rect">
            <a:avLst/>
          </a:prstGeo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1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a:prstGeom prst="rect">
            <a:avLst/>
          </a:prstGeo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947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a:prstGeom prst="rect">
            <a:avLst/>
          </a:prstGeo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2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a:prstGeom prst="rect">
            <a:avLst/>
          </a:prstGeo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039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3ABB-C4C4-4648-BC92-D64BBBE67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3375CF-E04F-426A-B7D9-3C72FA43C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28BD2D-691E-487B-BA13-52E8A4273932}"/>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5" name="Footer Placeholder 4">
            <a:extLst>
              <a:ext uri="{FF2B5EF4-FFF2-40B4-BE49-F238E27FC236}">
                <a16:creationId xmlns:a16="http://schemas.microsoft.com/office/drawing/2014/main" id="{1C5CBE3E-F2AD-4EBA-9F34-4AB2668E6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0D4B9-2472-4136-80F3-F23426C7FC4A}"/>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388454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84AF9-D434-44BF-AC71-B078FEAE9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12199E-6583-41FA-B3C9-D8B2E13100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5A519-70EC-4234-B92D-96582E092022}"/>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5" name="Footer Placeholder 4">
            <a:extLst>
              <a:ext uri="{FF2B5EF4-FFF2-40B4-BE49-F238E27FC236}">
                <a16:creationId xmlns:a16="http://schemas.microsoft.com/office/drawing/2014/main" id="{53776D00-BA51-447A-90C9-E116FA676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21FFD-B39A-4055-AB2A-28A903728BFF}"/>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270450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42F1-9B75-4440-9C1B-0BEC46864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5061F7-635A-4CD6-A051-3E45C63B1E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956CB-C5EB-4D8D-A240-1A74278AA21B}"/>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5" name="Footer Placeholder 4">
            <a:extLst>
              <a:ext uri="{FF2B5EF4-FFF2-40B4-BE49-F238E27FC236}">
                <a16:creationId xmlns:a16="http://schemas.microsoft.com/office/drawing/2014/main" id="{E8017734-193E-4FEC-8271-609D1EC6E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BAE96-8B63-4741-B323-88D5FC8CAA40}"/>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1886158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latin typeface="Calibri" panose="020F0502020204030204" pitchFamily="34" charset="0"/>
              </a:defRPr>
            </a:lvl1pPr>
          </a:lstStyle>
          <a:p>
            <a:endParaRPr lang="en-US"/>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Calibri" panose="020F0502020204030204" pitchFamily="34" charset="0"/>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Calibri" panose="020F0502020204030204" pitchFamily="34" charset="0"/>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8149799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a:solidFill>
                <a:schemeClr val="tx2"/>
              </a:solidFill>
              <a:latin typeface="Calibri" panose="020F0502020204030204" pitchFamily="34" charset="0"/>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555431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a:t>Agenda Layout</a:t>
            </a:r>
          </a:p>
        </p:txBody>
      </p:sp>
    </p:spTree>
    <p:extLst>
      <p:ext uri="{BB962C8B-B14F-4D97-AF65-F5344CB8AC3E}">
        <p14:creationId xmlns:p14="http://schemas.microsoft.com/office/powerpoint/2010/main" val="2809929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atin typeface="Calibri" panose="020F0502020204030204" pitchFamily="34" charset="0"/>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a:t>Text Heavy Layout for Instructional Text</a:t>
            </a:r>
          </a:p>
        </p:txBody>
      </p:sp>
    </p:spTree>
    <p:extLst>
      <p:ext uri="{BB962C8B-B14F-4D97-AF65-F5344CB8AC3E}">
        <p14:creationId xmlns:p14="http://schemas.microsoft.com/office/powerpoint/2010/main" val="56304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2591036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a:t>The Two Content Layout Can Have a Bullet List, Table, Graph, SmartArt, or Picture on Either Side</a:t>
            </a:r>
          </a:p>
        </p:txBody>
      </p:sp>
    </p:spTree>
    <p:extLst>
      <p:ext uri="{BB962C8B-B14F-4D97-AF65-F5344CB8AC3E}">
        <p14:creationId xmlns:p14="http://schemas.microsoft.com/office/powerpoint/2010/main" val="40652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latin typeface="Calibri" panose="020F0502020204030204" pitchFamily="34" charset="0"/>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a:t>First Level No Bullet Layout</a:t>
            </a:r>
          </a:p>
        </p:txBody>
      </p:sp>
    </p:spTree>
    <p:extLst>
      <p:ext uri="{BB962C8B-B14F-4D97-AF65-F5344CB8AC3E}">
        <p14:creationId xmlns:p14="http://schemas.microsoft.com/office/powerpoint/2010/main" val="429036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a:t>Object With Lead-In Text Layout Is Used With Tables, Graphs, SmartArt, or Pictures</a:t>
            </a:r>
          </a:p>
        </p:txBody>
      </p:sp>
    </p:spTree>
    <p:extLst>
      <p:ext uri="{BB962C8B-B14F-4D97-AF65-F5344CB8AC3E}">
        <p14:creationId xmlns:p14="http://schemas.microsoft.com/office/powerpoint/2010/main" val="89218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78BC-D253-49EA-9644-319B581BB7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49001-69F8-4B73-95AD-D572E8AB39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43035-8DEE-4B2D-B166-436CEE231362}"/>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5" name="Footer Placeholder 4">
            <a:extLst>
              <a:ext uri="{FF2B5EF4-FFF2-40B4-BE49-F238E27FC236}">
                <a16:creationId xmlns:a16="http://schemas.microsoft.com/office/drawing/2014/main" id="{D32D7603-5195-415D-BDA4-D3E7E0217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0E323-840E-4233-BFB4-6BA62D520CBA}"/>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475083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350702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a:t>Ordered List Layout</a:t>
            </a:r>
          </a:p>
        </p:txBody>
      </p:sp>
    </p:spTree>
    <p:extLst>
      <p:ext uri="{BB962C8B-B14F-4D97-AF65-F5344CB8AC3E}">
        <p14:creationId xmlns:p14="http://schemas.microsoft.com/office/powerpoint/2010/main" val="311773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a:t>Two Content Ordered List Layout</a:t>
            </a:r>
          </a:p>
        </p:txBody>
      </p:sp>
    </p:spTree>
    <p:extLst>
      <p:ext uri="{BB962C8B-B14F-4D97-AF65-F5344CB8AC3E}">
        <p14:creationId xmlns:p14="http://schemas.microsoft.com/office/powerpoint/2010/main" val="3632392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60824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345813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latin typeface="Calibri" panose="020F0502020204030204" pitchFamily="34" charset="0"/>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313420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Tree>
    <p:extLst>
      <p:ext uri="{BB962C8B-B14F-4D97-AF65-F5344CB8AC3E}">
        <p14:creationId xmlns:p14="http://schemas.microsoft.com/office/powerpoint/2010/main" val="3865264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Tree>
    <p:extLst>
      <p:ext uri="{BB962C8B-B14F-4D97-AF65-F5344CB8AC3E}">
        <p14:creationId xmlns:p14="http://schemas.microsoft.com/office/powerpoint/2010/main" val="614798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Calibri" panose="020F0502020204030204" pitchFamily="34" charset="0"/>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latin typeface="Calibri" panose="020F0502020204030204" pitchFamily="34" charset="0"/>
              </a:defRPr>
            </a:lvl1pPr>
          </a:lstStyle>
          <a:p>
            <a:endParaRPr lang="en-US" spc="-2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234895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Calibri" panose="020F0502020204030204" pitchFamily="34" charset="0"/>
                <a:cs typeface="Calibri" panose="020F0502020204030204" pitchFamily="34" charset="0"/>
              </a:defRPr>
            </a:lvl1pPr>
            <a:lvl2pPr marL="230188" indent="-230188">
              <a:buFont typeface="Arial" pitchFamily="34" charset="0"/>
              <a:buChar char="•"/>
              <a:defRPr>
                <a:solidFill>
                  <a:schemeClr val="tx2">
                    <a:lumMod val="75000"/>
                  </a:schemeClr>
                </a:solidFill>
                <a:latin typeface="Calibri" panose="020F0502020204030204" pitchFamily="34" charset="0"/>
              </a:defRPr>
            </a:lvl2pPr>
            <a:lvl3pPr marL="465138" indent="-228600">
              <a:defRPr>
                <a:solidFill>
                  <a:schemeClr val="tx2">
                    <a:lumMod val="75000"/>
                  </a:schemeClr>
                </a:solidFill>
                <a:latin typeface="Calibri" panose="020F0502020204030204" pitchFamily="34" charset="0"/>
              </a:defRPr>
            </a:lvl3pPr>
            <a:lvl4pPr marL="685800" indent="-228600">
              <a:defRPr>
                <a:solidFill>
                  <a:schemeClr val="tx2">
                    <a:lumMod val="75000"/>
                  </a:schemeClr>
                </a:solidFill>
                <a:latin typeface="Calibri" panose="020F0502020204030204" pitchFamily="34" charset="0"/>
              </a:defRPr>
            </a:lvl4pPr>
            <a:lvl5pPr marL="912813" indent="-228600">
              <a:defRPr>
                <a:solidFill>
                  <a:schemeClr val="tx2">
                    <a:lumMod val="75000"/>
                  </a:schemeClr>
                </a:solidFill>
                <a:latin typeface="Calibri" panose="020F0502020204030204" pitchFamily="34" charset="0"/>
              </a:defRPr>
            </a:lvl5pPr>
            <a:lvl6pPr marL="1146175" indent="-228600">
              <a:defRPr>
                <a:solidFill>
                  <a:schemeClr val="tx2">
                    <a:lumMod val="75000"/>
                  </a:schemeClr>
                </a:solidFill>
                <a:latin typeface="Calibri" panose="020F0502020204030204" pitchFamily="34" charset="0"/>
              </a:defRPr>
            </a:lvl6pPr>
            <a:lvl7pPr marL="1374775" indent="-228600">
              <a:defRPr>
                <a:solidFill>
                  <a:schemeClr val="tx2">
                    <a:lumMod val="75000"/>
                  </a:schemeClr>
                </a:solidFill>
                <a:latin typeface="Calibri" panose="020F0502020204030204" pitchFamily="34" charset="0"/>
              </a:defRPr>
            </a:lvl7pPr>
            <a:lvl8pPr marL="1600200" indent="-228600">
              <a:defRPr>
                <a:solidFill>
                  <a:schemeClr val="tx2">
                    <a:lumMod val="75000"/>
                  </a:schemeClr>
                </a:solidFill>
                <a:latin typeface="Calibri" panose="020F0502020204030204" pitchFamily="34" charset="0"/>
              </a:defRPr>
            </a:lvl8pPr>
            <a:lvl9pPr marL="1827213" indent="-228600">
              <a:defRPr>
                <a:solidFill>
                  <a:schemeClr val="tx2">
                    <a:lumMod val="75000"/>
                  </a:schemeClr>
                </a:solidFill>
                <a:latin typeface="Calibri" panose="020F0502020204030204" pitchFamily="34" charset="0"/>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79890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70D1-0509-422F-87DD-B03740CEC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9E9D99-B3C0-4DB4-8B7F-108C34F57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60912-460C-4184-87C8-EEAB88477C85}"/>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5" name="Footer Placeholder 4">
            <a:extLst>
              <a:ext uri="{FF2B5EF4-FFF2-40B4-BE49-F238E27FC236}">
                <a16:creationId xmlns:a16="http://schemas.microsoft.com/office/drawing/2014/main" id="{DCD9FEB8-CD26-4717-8DE9-5C24E8C31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15818-202B-43E4-88BE-B39083894064}"/>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4223689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Calibri" panose="020F0502020204030204" pitchFamily="34" charset="0"/>
                <a:cs typeface="Calibri" panose="020F0502020204030204" pitchFamily="34" charset="0"/>
              </a:defRPr>
            </a:lvl1pPr>
            <a:lvl2pPr>
              <a:defRPr sz="1800">
                <a:solidFill>
                  <a:schemeClr val="tx2">
                    <a:lumMod val="75000"/>
                  </a:schemeClr>
                </a:solidFill>
                <a:latin typeface="Calibri" panose="020F0502020204030204" pitchFamily="34" charset="0"/>
                <a:cs typeface="Calibri" panose="020F0502020204030204" pitchFamily="34" charset="0"/>
              </a:defRPr>
            </a:lvl2pPr>
            <a:lvl3pPr>
              <a:defRPr sz="1400" baseline="0">
                <a:solidFill>
                  <a:schemeClr val="tx2">
                    <a:lumMod val="75000"/>
                  </a:schemeClr>
                </a:solidFill>
                <a:latin typeface="Calibri" panose="020F0502020204030204" pitchFamily="34" charset="0"/>
                <a:cs typeface="Calibri" panose="020F0502020204030204" pitchFamily="34" charset="0"/>
              </a:defRPr>
            </a:lvl3pPr>
            <a:lvl4pPr marL="915988" indent="-228600">
              <a:defRPr sz="1400" baseline="0">
                <a:solidFill>
                  <a:schemeClr val="tx2">
                    <a:lumMod val="75000"/>
                  </a:schemeClr>
                </a:solidFill>
                <a:latin typeface="Calibri" panose="020F0502020204030204" pitchFamily="34" charset="0"/>
                <a:cs typeface="Arial" pitchFamily="34" charset="0"/>
              </a:defRPr>
            </a:lvl4pPr>
            <a:lvl5pPr marL="1143000" indent="-228600">
              <a:defRPr sz="1400" baseline="0">
                <a:solidFill>
                  <a:schemeClr val="tx2">
                    <a:lumMod val="75000"/>
                  </a:schemeClr>
                </a:solidFill>
                <a:latin typeface="Calibri" panose="020F0502020204030204" pitchFamily="34" charset="0"/>
                <a:cs typeface="Arial" pitchFamily="34" charset="0"/>
              </a:defRPr>
            </a:lvl5pPr>
            <a:lvl6pPr marL="1377950" indent="-228600">
              <a:defRPr sz="1400" baseline="0">
                <a:solidFill>
                  <a:schemeClr val="tx2">
                    <a:lumMod val="75000"/>
                  </a:schemeClr>
                </a:solidFill>
                <a:latin typeface="Calibri" panose="020F0502020204030204" pitchFamily="34" charset="0"/>
              </a:defRPr>
            </a:lvl6pPr>
            <a:lvl7pPr marL="1597025" indent="-228600">
              <a:defRPr sz="1400" baseline="0">
                <a:solidFill>
                  <a:schemeClr val="tx2">
                    <a:lumMod val="75000"/>
                  </a:schemeClr>
                </a:solidFill>
                <a:latin typeface="Calibri" panose="020F0502020204030204" pitchFamily="34" charset="0"/>
              </a:defRPr>
            </a:lvl7pPr>
            <a:lvl8pPr marL="1830388" indent="-228600">
              <a:defRPr sz="1400" baseline="0">
                <a:solidFill>
                  <a:schemeClr val="tx2">
                    <a:lumMod val="75000"/>
                  </a:schemeClr>
                </a:solidFill>
                <a:latin typeface="Calibri" panose="020F0502020204030204" pitchFamily="34" charset="0"/>
              </a:defRPr>
            </a:lvl8pPr>
            <a:lvl9pPr marL="2057400" indent="-228600">
              <a:defRPr sz="1400" baseline="0">
                <a:solidFill>
                  <a:schemeClr val="tx2">
                    <a:lumMod val="75000"/>
                  </a:schemeClr>
                </a:solidFill>
                <a:latin typeface="Calibri" panose="020F0502020204030204" pitchFamily="34" charset="0"/>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886738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027625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CB95-6119-93B2-8F73-A351000D4C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592AF4-BC3B-3EC7-010A-8B59B3AAC8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2087EC-4478-EE14-6A2F-C638D7AEA52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27590E8-1FCA-05C6-09C5-CFC621714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43A42B-4F63-034A-4E02-B5FC3C0258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581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0F22-49A1-04CD-B824-63B7CC05B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46421-13F2-4256-70D9-78170E82C9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2D4B5-AE3A-E973-7137-8AA9BDB7D5F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C44B0E9-D300-C1C6-980E-CF6633CC45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128CAA-C5F5-4F18-7F62-2E214A08A7D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968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926459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94DB-B037-465E-AA33-D833E6E8E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5B293-878A-4DEA-A501-0E5B96A7D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616BF-6E3B-4281-88DA-A6B572B29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C7CD26-1166-45EA-BC4D-874EAAA9B276}"/>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6" name="Footer Placeholder 5">
            <a:extLst>
              <a:ext uri="{FF2B5EF4-FFF2-40B4-BE49-F238E27FC236}">
                <a16:creationId xmlns:a16="http://schemas.microsoft.com/office/drawing/2014/main" id="{6D6E1311-A54F-44C6-9E2D-A721E1DD1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60E96-5F32-4593-8CF5-60B19AE2E923}"/>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157020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924A-5979-4D47-A07F-CDCB973DBE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E2BF1E-ADC3-48BB-82EB-7E5DF9028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50D70-B1A0-4C23-B3D6-2B613159AA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0C44CD-6FCE-4241-BD2A-645567EF7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B8B3DB-2100-462F-8452-65BC2DC47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D874FF-FED2-4083-BB73-A8D9464B1E47}"/>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8" name="Footer Placeholder 7">
            <a:extLst>
              <a:ext uri="{FF2B5EF4-FFF2-40B4-BE49-F238E27FC236}">
                <a16:creationId xmlns:a16="http://schemas.microsoft.com/office/drawing/2014/main" id="{57983631-FE54-4248-B962-FD042AE90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446131-26D9-4C1F-91D7-C86B0E87A8FA}"/>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116167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27E3-9DC6-441D-BCAC-CC3F527E9A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53BC3-AD07-4787-BDAD-DA89828A42B4}"/>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4" name="Footer Placeholder 3">
            <a:extLst>
              <a:ext uri="{FF2B5EF4-FFF2-40B4-BE49-F238E27FC236}">
                <a16:creationId xmlns:a16="http://schemas.microsoft.com/office/drawing/2014/main" id="{B63FAC80-6331-4DCB-AE4F-85752ABFD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CA3F8C-44D6-44FA-B7C2-5A2BBA58B3C3}"/>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105117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28D17-3ED9-4933-B803-4204CF4B8C25}"/>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3" name="Footer Placeholder 2">
            <a:extLst>
              <a:ext uri="{FF2B5EF4-FFF2-40B4-BE49-F238E27FC236}">
                <a16:creationId xmlns:a16="http://schemas.microsoft.com/office/drawing/2014/main" id="{23C75BE0-2A65-4328-B411-824C8D2719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4B57B-150B-40E0-ABA2-2C1748E8E3CA}"/>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88633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A34D-3493-43D6-A949-9F3C35B96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14E3B1-D740-4C26-A201-D713073451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6B176D-93E5-4CAD-8006-CA0368782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F5647-D477-404F-B995-54A58458297F}"/>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6" name="Footer Placeholder 5">
            <a:extLst>
              <a:ext uri="{FF2B5EF4-FFF2-40B4-BE49-F238E27FC236}">
                <a16:creationId xmlns:a16="http://schemas.microsoft.com/office/drawing/2014/main" id="{98274269-7BDF-4352-A611-94CF89E36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F8E1F4-548D-4B0E-9BE2-ED5F19632A77}"/>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135767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A2FB-7220-45D5-B8FB-07BC89DD3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5E3714-C2AF-4586-9D60-671533631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3742A6-7E6E-4F8C-B78D-AC7D84CAD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6B42C-7EA8-48F5-ADDD-BDF534F1115D}"/>
              </a:ext>
            </a:extLst>
          </p:cNvPr>
          <p:cNvSpPr>
            <a:spLocks noGrp="1"/>
          </p:cNvSpPr>
          <p:nvPr>
            <p:ph type="dt" sz="half" idx="10"/>
          </p:nvPr>
        </p:nvSpPr>
        <p:spPr/>
        <p:txBody>
          <a:bodyPr/>
          <a:lstStyle/>
          <a:p>
            <a:fld id="{1B24D1F7-106F-4D13-BE18-CC957386792B}" type="datetimeFigureOut">
              <a:rPr lang="en-US" smtClean="0"/>
              <a:t>9/28/2023</a:t>
            </a:fld>
            <a:endParaRPr lang="en-US"/>
          </a:p>
        </p:txBody>
      </p:sp>
      <p:sp>
        <p:nvSpPr>
          <p:cNvPr id="6" name="Footer Placeholder 5">
            <a:extLst>
              <a:ext uri="{FF2B5EF4-FFF2-40B4-BE49-F238E27FC236}">
                <a16:creationId xmlns:a16="http://schemas.microsoft.com/office/drawing/2014/main" id="{B9C274B0-BA8D-4B67-B5E3-131CD0B7B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CBFDC-390C-4E43-BFDF-521BA5CC3823}"/>
              </a:ext>
            </a:extLst>
          </p:cNvPr>
          <p:cNvSpPr>
            <a:spLocks noGrp="1"/>
          </p:cNvSpPr>
          <p:nvPr>
            <p:ph type="sldNum" sz="quarter" idx="12"/>
          </p:nvPr>
        </p:nvSpPr>
        <p:spPr/>
        <p:txBody>
          <a:bodyPr/>
          <a:lstStyle/>
          <a:p>
            <a:fld id="{FA9859F5-B836-4157-8A4F-068BF99C13DE}" type="slidenum">
              <a:rPr lang="en-US" smtClean="0"/>
              <a:t>‹#›</a:t>
            </a:fld>
            <a:endParaRPr lang="en-US"/>
          </a:p>
        </p:txBody>
      </p:sp>
    </p:spTree>
    <p:extLst>
      <p:ext uri="{BB962C8B-B14F-4D97-AF65-F5344CB8AC3E}">
        <p14:creationId xmlns:p14="http://schemas.microsoft.com/office/powerpoint/2010/main" val="28999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249A16-FB40-4C6B-88E0-A061B6159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2B3E86-59A2-474E-B1F2-90F5F502F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C024C-D5C5-4B0D-90C3-BF54C56AA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4D1F7-106F-4D13-BE18-CC957386792B}" type="datetimeFigureOut">
              <a:rPr lang="en-US" smtClean="0"/>
              <a:t>9/28/2023</a:t>
            </a:fld>
            <a:endParaRPr lang="en-US"/>
          </a:p>
        </p:txBody>
      </p:sp>
      <p:sp>
        <p:nvSpPr>
          <p:cNvPr id="5" name="Footer Placeholder 4">
            <a:extLst>
              <a:ext uri="{FF2B5EF4-FFF2-40B4-BE49-F238E27FC236}">
                <a16:creationId xmlns:a16="http://schemas.microsoft.com/office/drawing/2014/main" id="{A670B27D-CC7B-4A5A-924E-DCD27F407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231D0D-03F6-4887-95F0-3DCA92F5E0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859F5-B836-4157-8A4F-068BF99C13DE}" type="slidenum">
              <a:rPr lang="en-US" smtClean="0"/>
              <a:t>‹#›</a:t>
            </a:fld>
            <a:endParaRPr lang="en-US"/>
          </a:p>
        </p:txBody>
      </p:sp>
    </p:spTree>
    <p:extLst>
      <p:ext uri="{BB962C8B-B14F-4D97-AF65-F5344CB8AC3E}">
        <p14:creationId xmlns:p14="http://schemas.microsoft.com/office/powerpoint/2010/main" val="333829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latin typeface="Calibri" panose="020F0502020204030204" pitchFamily="34" charset="0"/>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a:t>Bullet 1, bullet character 149. Standard screen content and all bullet text is Franklin Gothic Book 22 pts., Text 1 color (RGB 83/86/90).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4160662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sldNum="0" hdr="0" ftr="0" dt="0"/>
  <p:txStyles>
    <p:titleStyle>
      <a:lvl1pPr algn="l" defTabSz="685800" rtl="0" eaLnBrk="1" latinLnBrk="0" hangingPunct="1">
        <a:lnSpc>
          <a:spcPct val="100000"/>
        </a:lnSpc>
        <a:spcBef>
          <a:spcPct val="0"/>
        </a:spcBef>
        <a:buNone/>
        <a:defRPr sz="3200" b="0" i="0" kern="1200" baseline="0">
          <a:solidFill>
            <a:schemeClr val="bg1"/>
          </a:solidFill>
          <a:latin typeface="Calibri" panose="020F0502020204030204" pitchFamily="34" charset="0"/>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Calibri" panose="020F0502020204030204" pitchFamily="34" charset="0"/>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Calibri" panose="020F0502020204030204" pitchFamily="34" charset="0"/>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80013D-9918-753B-8532-66F49C2B7FEB}"/>
              </a:ext>
            </a:extLst>
          </p:cNvPr>
          <p:cNvSpPr>
            <a:spLocks noGrp="1"/>
          </p:cNvSpPr>
          <p:nvPr>
            <p:ph type="subTitle" idx="1"/>
          </p:nvPr>
        </p:nvSpPr>
        <p:spPr>
          <a:xfrm>
            <a:off x="7546650" y="2550618"/>
            <a:ext cx="4087305" cy="3516807"/>
          </a:xfrm>
        </p:spPr>
        <p:txBody>
          <a:bodyPr vert="horz" lIns="91440" tIns="45720" rIns="91440" bIns="45720" rtlCol="0" anchor="t">
            <a:normAutofit/>
          </a:bodyPr>
          <a:lstStyle/>
          <a:p>
            <a:r>
              <a:rPr lang="en-US" b="1" dirty="0">
                <a:solidFill>
                  <a:srgbClr val="C00000"/>
                </a:solidFill>
              </a:rPr>
              <a:t>Parent Learning Series: Session 1</a:t>
            </a:r>
          </a:p>
          <a:p>
            <a:pPr algn="l"/>
            <a:endParaRPr lang="en-US" sz="1900" dirty="0"/>
          </a:p>
          <a:p>
            <a:r>
              <a:rPr lang="en-US" sz="1900" b="1" dirty="0"/>
              <a:t>Topics Covered in tonight’s session:</a:t>
            </a:r>
          </a:p>
          <a:p>
            <a:pPr algn="l"/>
            <a:endParaRPr lang="en-US" sz="1900" b="1" u="sng" dirty="0"/>
          </a:p>
          <a:p>
            <a:pPr algn="l"/>
            <a:r>
              <a:rPr lang="en-US" sz="1900" dirty="0"/>
              <a:t>-FAST Testing Information for Families</a:t>
            </a:r>
          </a:p>
          <a:p>
            <a:pPr algn="l"/>
            <a:r>
              <a:rPr lang="en-US" sz="1900" dirty="0"/>
              <a:t>-Statewide Testing Resources</a:t>
            </a:r>
          </a:p>
          <a:p>
            <a:pPr algn="l"/>
            <a:r>
              <a:rPr lang="en-US" sz="1900" dirty="0"/>
              <a:t>-School Data Overview</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black background with white text&#10;&#10;Description automatically generated">
            <a:extLst>
              <a:ext uri="{FF2B5EF4-FFF2-40B4-BE49-F238E27FC236}">
                <a16:creationId xmlns:a16="http://schemas.microsoft.com/office/drawing/2014/main" id="{06DDC9DC-CA95-98F8-DA0B-B2EE887F19CC}"/>
              </a:ext>
            </a:extLst>
          </p:cNvPr>
          <p:cNvPicPr>
            <a:picLocks noChangeAspect="1"/>
          </p:cNvPicPr>
          <p:nvPr/>
        </p:nvPicPr>
        <p:blipFill>
          <a:blip r:embed="rId3"/>
          <a:stretch>
            <a:fillRect/>
          </a:stretch>
        </p:blipFill>
        <p:spPr>
          <a:xfrm>
            <a:off x="7531287" y="495965"/>
            <a:ext cx="4118033" cy="926557"/>
          </a:xfrm>
          <a:prstGeom prst="rect">
            <a:avLst/>
          </a:prstGeom>
        </p:spPr>
      </p:pic>
      <p:pic>
        <p:nvPicPr>
          <p:cNvPr id="7" name="Picture 6">
            <a:extLst>
              <a:ext uri="{FF2B5EF4-FFF2-40B4-BE49-F238E27FC236}">
                <a16:creationId xmlns:a16="http://schemas.microsoft.com/office/drawing/2014/main" id="{FD848D2B-44FE-8547-DDBB-32AC343864AE}"/>
              </a:ext>
            </a:extLst>
          </p:cNvPr>
          <p:cNvPicPr>
            <a:picLocks noChangeAspect="1"/>
          </p:cNvPicPr>
          <p:nvPr/>
        </p:nvPicPr>
        <p:blipFill>
          <a:blip r:embed="rId4"/>
          <a:stretch>
            <a:fillRect/>
          </a:stretch>
        </p:blipFill>
        <p:spPr>
          <a:xfrm>
            <a:off x="418995" y="495965"/>
            <a:ext cx="5504285" cy="5942909"/>
          </a:xfrm>
          <a:prstGeom prst="rect">
            <a:avLst/>
          </a:prstGeom>
        </p:spPr>
      </p:pic>
    </p:spTree>
    <p:extLst>
      <p:ext uri="{BB962C8B-B14F-4D97-AF65-F5344CB8AC3E}">
        <p14:creationId xmlns:p14="http://schemas.microsoft.com/office/powerpoint/2010/main" val="21620375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4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4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4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96E26-9537-AB02-DC34-F6C0047A118E}"/>
              </a:ext>
            </a:extLst>
          </p:cNvPr>
          <p:cNvSpPr>
            <a:spLocks noGrp="1"/>
          </p:cNvSpPr>
          <p:nvPr>
            <p:ph type="title"/>
          </p:nvPr>
        </p:nvSpPr>
        <p:spPr>
          <a:xfrm>
            <a:off x="1043631" y="873940"/>
            <a:ext cx="5052369" cy="1035781"/>
          </a:xfrm>
        </p:spPr>
        <p:txBody>
          <a:bodyPr anchor="ctr">
            <a:normAutofit/>
          </a:bodyPr>
          <a:lstStyle/>
          <a:p>
            <a:r>
              <a:rPr lang="en-US" sz="3600" dirty="0"/>
              <a:t>Grade 3</a:t>
            </a:r>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0BDEE0-F53F-C7F0-7FC2-6F362BF9B292}"/>
              </a:ext>
            </a:extLst>
          </p:cNvPr>
          <p:cNvSpPr txBox="1"/>
          <p:nvPr/>
        </p:nvSpPr>
        <p:spPr>
          <a:xfrm>
            <a:off x="6095999" y="546667"/>
            <a:ext cx="5008880" cy="369332"/>
          </a:xfrm>
          <a:prstGeom prst="rect">
            <a:avLst/>
          </a:prstGeom>
          <a:noFill/>
        </p:spPr>
        <p:txBody>
          <a:bodyPr wrap="square" rtlCol="0">
            <a:spAutoFit/>
          </a:bodyPr>
          <a:lstStyle/>
          <a:p>
            <a:pPr algn="ctr"/>
            <a:r>
              <a:rPr lang="en-US" b="1" dirty="0"/>
              <a:t>Grade 3 Reading Overview</a:t>
            </a:r>
          </a:p>
        </p:txBody>
      </p:sp>
      <p:pic>
        <p:nvPicPr>
          <p:cNvPr id="8" name="Picture 7">
            <a:extLst>
              <a:ext uri="{FF2B5EF4-FFF2-40B4-BE49-F238E27FC236}">
                <a16:creationId xmlns:a16="http://schemas.microsoft.com/office/drawing/2014/main" id="{22D27ADD-38B9-3BAA-DA4C-2C407ED9AF71}"/>
              </a:ext>
            </a:extLst>
          </p:cNvPr>
          <p:cNvPicPr>
            <a:picLocks noChangeAspect="1"/>
          </p:cNvPicPr>
          <p:nvPr/>
        </p:nvPicPr>
        <p:blipFill>
          <a:blip r:embed="rId2"/>
          <a:stretch>
            <a:fillRect/>
          </a:stretch>
        </p:blipFill>
        <p:spPr>
          <a:xfrm>
            <a:off x="3261360" y="1149558"/>
            <a:ext cx="8584826" cy="1703041"/>
          </a:xfrm>
          <a:prstGeom prst="rect">
            <a:avLst/>
          </a:prstGeom>
        </p:spPr>
      </p:pic>
      <p:sp>
        <p:nvSpPr>
          <p:cNvPr id="10" name="TextBox 9">
            <a:extLst>
              <a:ext uri="{FF2B5EF4-FFF2-40B4-BE49-F238E27FC236}">
                <a16:creationId xmlns:a16="http://schemas.microsoft.com/office/drawing/2014/main" id="{08C082C5-AE87-703C-2C79-294BE7C7960E}"/>
              </a:ext>
            </a:extLst>
          </p:cNvPr>
          <p:cNvSpPr txBox="1"/>
          <p:nvPr/>
        </p:nvSpPr>
        <p:spPr>
          <a:xfrm>
            <a:off x="365764" y="2363359"/>
            <a:ext cx="3256483" cy="1815882"/>
          </a:xfrm>
          <a:prstGeom prst="rect">
            <a:avLst/>
          </a:prstGeom>
          <a:noFill/>
        </p:spPr>
        <p:txBody>
          <a:bodyPr wrap="square" rtlCol="0">
            <a:spAutoFit/>
          </a:bodyPr>
          <a:lstStyle/>
          <a:p>
            <a:pPr algn="ctr"/>
            <a:r>
              <a:rPr lang="en-US" sz="2800" b="1" dirty="0"/>
              <a:t>These scores compare TCES to the state and to the district for PM1</a:t>
            </a:r>
          </a:p>
        </p:txBody>
      </p:sp>
      <p:pic>
        <p:nvPicPr>
          <p:cNvPr id="13" name="Picture 12">
            <a:extLst>
              <a:ext uri="{FF2B5EF4-FFF2-40B4-BE49-F238E27FC236}">
                <a16:creationId xmlns:a16="http://schemas.microsoft.com/office/drawing/2014/main" id="{C38A4DAA-1E43-3CC1-A6B4-AD1ACDFA9DDD}"/>
              </a:ext>
            </a:extLst>
          </p:cNvPr>
          <p:cNvPicPr>
            <a:picLocks noChangeAspect="1"/>
          </p:cNvPicPr>
          <p:nvPr/>
        </p:nvPicPr>
        <p:blipFill>
          <a:blip r:embed="rId3"/>
          <a:stretch>
            <a:fillRect/>
          </a:stretch>
        </p:blipFill>
        <p:spPr>
          <a:xfrm>
            <a:off x="1287358" y="4193555"/>
            <a:ext cx="10103369" cy="2044805"/>
          </a:xfrm>
          <a:prstGeom prst="rect">
            <a:avLst/>
          </a:prstGeom>
        </p:spPr>
      </p:pic>
      <p:sp>
        <p:nvSpPr>
          <p:cNvPr id="18" name="TextBox 17">
            <a:extLst>
              <a:ext uri="{FF2B5EF4-FFF2-40B4-BE49-F238E27FC236}">
                <a16:creationId xmlns:a16="http://schemas.microsoft.com/office/drawing/2014/main" id="{AF9A8AC4-3745-29DF-9A58-775273B13470}"/>
              </a:ext>
            </a:extLst>
          </p:cNvPr>
          <p:cNvSpPr txBox="1"/>
          <p:nvPr/>
        </p:nvSpPr>
        <p:spPr>
          <a:xfrm>
            <a:off x="6223914" y="3574550"/>
            <a:ext cx="5008880" cy="369332"/>
          </a:xfrm>
          <a:prstGeom prst="rect">
            <a:avLst/>
          </a:prstGeom>
          <a:noFill/>
        </p:spPr>
        <p:txBody>
          <a:bodyPr wrap="square" rtlCol="0">
            <a:spAutoFit/>
          </a:bodyPr>
          <a:lstStyle/>
          <a:p>
            <a:pPr algn="ctr"/>
            <a:r>
              <a:rPr lang="en-US" b="1" dirty="0"/>
              <a:t>Grade 3 Math Overview</a:t>
            </a:r>
          </a:p>
        </p:txBody>
      </p:sp>
    </p:spTree>
    <p:extLst>
      <p:ext uri="{BB962C8B-B14F-4D97-AF65-F5344CB8AC3E}">
        <p14:creationId xmlns:p14="http://schemas.microsoft.com/office/powerpoint/2010/main" val="428889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96E26-9537-AB02-DC34-F6C0047A118E}"/>
              </a:ext>
            </a:extLst>
          </p:cNvPr>
          <p:cNvSpPr>
            <a:spLocks noGrp="1"/>
          </p:cNvSpPr>
          <p:nvPr>
            <p:ph type="title"/>
          </p:nvPr>
        </p:nvSpPr>
        <p:spPr>
          <a:xfrm>
            <a:off x="1043631" y="873940"/>
            <a:ext cx="5052369" cy="1035781"/>
          </a:xfrm>
        </p:spPr>
        <p:txBody>
          <a:bodyPr anchor="ctr">
            <a:normAutofit/>
          </a:bodyPr>
          <a:lstStyle/>
          <a:p>
            <a:r>
              <a:rPr lang="en-US" sz="3600"/>
              <a:t>Grade 4</a:t>
            </a:r>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698A74A-6513-F957-D12C-706B9B632D43}"/>
              </a:ext>
            </a:extLst>
          </p:cNvPr>
          <p:cNvPicPr>
            <a:picLocks noChangeAspect="1"/>
          </p:cNvPicPr>
          <p:nvPr/>
        </p:nvPicPr>
        <p:blipFill>
          <a:blip r:embed="rId2"/>
          <a:stretch>
            <a:fillRect/>
          </a:stretch>
        </p:blipFill>
        <p:spPr>
          <a:xfrm>
            <a:off x="5080412" y="884744"/>
            <a:ext cx="6843751" cy="2224216"/>
          </a:xfrm>
          <a:prstGeom prst="rect">
            <a:avLst/>
          </a:prstGeom>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0BDEE0-F53F-C7F0-7FC2-6F362BF9B292}"/>
              </a:ext>
            </a:extLst>
          </p:cNvPr>
          <p:cNvSpPr txBox="1"/>
          <p:nvPr/>
        </p:nvSpPr>
        <p:spPr>
          <a:xfrm>
            <a:off x="6095999" y="546667"/>
            <a:ext cx="5008880" cy="369332"/>
          </a:xfrm>
          <a:prstGeom prst="rect">
            <a:avLst/>
          </a:prstGeom>
          <a:noFill/>
        </p:spPr>
        <p:txBody>
          <a:bodyPr wrap="square" rtlCol="0">
            <a:spAutoFit/>
          </a:bodyPr>
          <a:lstStyle/>
          <a:p>
            <a:pPr algn="ctr"/>
            <a:r>
              <a:rPr lang="en-US" b="1" dirty="0"/>
              <a:t>4</a:t>
            </a:r>
            <a:r>
              <a:rPr lang="en-US" b="1" baseline="30000" dirty="0"/>
              <a:t>th</a:t>
            </a:r>
            <a:r>
              <a:rPr lang="en-US" b="1" dirty="0"/>
              <a:t> Grade Reading Overview</a:t>
            </a:r>
          </a:p>
        </p:txBody>
      </p:sp>
      <p:sp>
        <p:nvSpPr>
          <p:cNvPr id="3" name="TextBox 2">
            <a:extLst>
              <a:ext uri="{FF2B5EF4-FFF2-40B4-BE49-F238E27FC236}">
                <a16:creationId xmlns:a16="http://schemas.microsoft.com/office/drawing/2014/main" id="{2AF4C9E2-651E-323B-C08F-D963546A2164}"/>
              </a:ext>
            </a:extLst>
          </p:cNvPr>
          <p:cNvSpPr txBox="1"/>
          <p:nvPr/>
        </p:nvSpPr>
        <p:spPr>
          <a:xfrm>
            <a:off x="731525" y="2127511"/>
            <a:ext cx="3256483" cy="1815882"/>
          </a:xfrm>
          <a:prstGeom prst="rect">
            <a:avLst/>
          </a:prstGeom>
          <a:noFill/>
        </p:spPr>
        <p:txBody>
          <a:bodyPr wrap="square" rtlCol="0">
            <a:spAutoFit/>
          </a:bodyPr>
          <a:lstStyle/>
          <a:p>
            <a:pPr algn="ctr"/>
            <a:r>
              <a:rPr lang="en-US" sz="2800" b="1" dirty="0"/>
              <a:t>These scores compare TCES to the state and to the district for PM1</a:t>
            </a:r>
          </a:p>
        </p:txBody>
      </p:sp>
      <p:pic>
        <p:nvPicPr>
          <p:cNvPr id="7" name="Picture 6">
            <a:extLst>
              <a:ext uri="{FF2B5EF4-FFF2-40B4-BE49-F238E27FC236}">
                <a16:creationId xmlns:a16="http://schemas.microsoft.com/office/drawing/2014/main" id="{A80902DE-AA94-E70E-9228-085D5A985B50}"/>
              </a:ext>
            </a:extLst>
          </p:cNvPr>
          <p:cNvPicPr>
            <a:picLocks noChangeAspect="1"/>
          </p:cNvPicPr>
          <p:nvPr/>
        </p:nvPicPr>
        <p:blipFill>
          <a:blip r:embed="rId3"/>
          <a:stretch>
            <a:fillRect/>
          </a:stretch>
        </p:blipFill>
        <p:spPr>
          <a:xfrm>
            <a:off x="1102304" y="3983163"/>
            <a:ext cx="10420886" cy="2121009"/>
          </a:xfrm>
          <a:prstGeom prst="rect">
            <a:avLst/>
          </a:prstGeom>
        </p:spPr>
      </p:pic>
      <p:sp>
        <p:nvSpPr>
          <p:cNvPr id="8" name="TextBox 7">
            <a:extLst>
              <a:ext uri="{FF2B5EF4-FFF2-40B4-BE49-F238E27FC236}">
                <a16:creationId xmlns:a16="http://schemas.microsoft.com/office/drawing/2014/main" id="{3A84B828-F4DC-D418-02AD-86D66FA239EC}"/>
              </a:ext>
            </a:extLst>
          </p:cNvPr>
          <p:cNvSpPr txBox="1"/>
          <p:nvPr/>
        </p:nvSpPr>
        <p:spPr>
          <a:xfrm>
            <a:off x="6095999" y="3564375"/>
            <a:ext cx="5008880" cy="369332"/>
          </a:xfrm>
          <a:prstGeom prst="rect">
            <a:avLst/>
          </a:prstGeom>
          <a:noFill/>
        </p:spPr>
        <p:txBody>
          <a:bodyPr wrap="square" rtlCol="0">
            <a:spAutoFit/>
          </a:bodyPr>
          <a:lstStyle/>
          <a:p>
            <a:pPr algn="ctr"/>
            <a:r>
              <a:rPr lang="en-US" b="1" dirty="0"/>
              <a:t>4</a:t>
            </a:r>
            <a:r>
              <a:rPr lang="en-US" b="1" baseline="30000" dirty="0"/>
              <a:t>th</a:t>
            </a:r>
            <a:r>
              <a:rPr lang="en-US" b="1" dirty="0"/>
              <a:t> Grade Math Overview</a:t>
            </a:r>
          </a:p>
        </p:txBody>
      </p:sp>
    </p:spTree>
    <p:extLst>
      <p:ext uri="{BB962C8B-B14F-4D97-AF65-F5344CB8AC3E}">
        <p14:creationId xmlns:p14="http://schemas.microsoft.com/office/powerpoint/2010/main" val="191758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96E26-9537-AB02-DC34-F6C0047A118E}"/>
              </a:ext>
            </a:extLst>
          </p:cNvPr>
          <p:cNvSpPr>
            <a:spLocks noGrp="1"/>
          </p:cNvSpPr>
          <p:nvPr>
            <p:ph type="title"/>
          </p:nvPr>
        </p:nvSpPr>
        <p:spPr>
          <a:xfrm>
            <a:off x="1043631" y="873940"/>
            <a:ext cx="5052369" cy="1035781"/>
          </a:xfrm>
        </p:spPr>
        <p:txBody>
          <a:bodyPr anchor="ctr">
            <a:normAutofit/>
          </a:bodyPr>
          <a:lstStyle/>
          <a:p>
            <a:r>
              <a:rPr lang="en-US" sz="3600" dirty="0"/>
              <a:t>Grade 5</a:t>
            </a:r>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0BDEE0-F53F-C7F0-7FC2-6F362BF9B292}"/>
              </a:ext>
            </a:extLst>
          </p:cNvPr>
          <p:cNvSpPr txBox="1"/>
          <p:nvPr/>
        </p:nvSpPr>
        <p:spPr>
          <a:xfrm>
            <a:off x="6095999" y="546667"/>
            <a:ext cx="5008880" cy="369332"/>
          </a:xfrm>
          <a:prstGeom prst="rect">
            <a:avLst/>
          </a:prstGeom>
          <a:noFill/>
        </p:spPr>
        <p:txBody>
          <a:bodyPr wrap="square" rtlCol="0">
            <a:spAutoFit/>
          </a:bodyPr>
          <a:lstStyle/>
          <a:p>
            <a:pPr algn="ctr"/>
            <a:r>
              <a:rPr lang="en-US" b="1" dirty="0"/>
              <a:t>Grade 5 Reading Overview</a:t>
            </a:r>
          </a:p>
        </p:txBody>
      </p:sp>
      <p:pic>
        <p:nvPicPr>
          <p:cNvPr id="4" name="Picture 3">
            <a:extLst>
              <a:ext uri="{FF2B5EF4-FFF2-40B4-BE49-F238E27FC236}">
                <a16:creationId xmlns:a16="http://schemas.microsoft.com/office/drawing/2014/main" id="{12F678B9-F4FD-6E5A-FA2B-773C0C6857EF}"/>
              </a:ext>
            </a:extLst>
          </p:cNvPr>
          <p:cNvPicPr>
            <a:picLocks noChangeAspect="1"/>
          </p:cNvPicPr>
          <p:nvPr/>
        </p:nvPicPr>
        <p:blipFill>
          <a:blip r:embed="rId2"/>
          <a:stretch>
            <a:fillRect/>
          </a:stretch>
        </p:blipFill>
        <p:spPr>
          <a:xfrm>
            <a:off x="4150233" y="1201342"/>
            <a:ext cx="7773930" cy="1594778"/>
          </a:xfrm>
          <a:prstGeom prst="rect">
            <a:avLst/>
          </a:prstGeom>
        </p:spPr>
      </p:pic>
      <p:pic>
        <p:nvPicPr>
          <p:cNvPr id="8" name="Picture 7">
            <a:extLst>
              <a:ext uri="{FF2B5EF4-FFF2-40B4-BE49-F238E27FC236}">
                <a16:creationId xmlns:a16="http://schemas.microsoft.com/office/drawing/2014/main" id="{9D30A7EF-8CDD-DE5D-38D2-23B820B3FF1A}"/>
              </a:ext>
            </a:extLst>
          </p:cNvPr>
          <p:cNvPicPr>
            <a:picLocks noChangeAspect="1"/>
          </p:cNvPicPr>
          <p:nvPr/>
        </p:nvPicPr>
        <p:blipFill>
          <a:blip r:embed="rId3"/>
          <a:stretch>
            <a:fillRect/>
          </a:stretch>
        </p:blipFill>
        <p:spPr>
          <a:xfrm>
            <a:off x="2373746" y="3997462"/>
            <a:ext cx="9410113" cy="1951596"/>
          </a:xfrm>
          <a:prstGeom prst="rect">
            <a:avLst/>
          </a:prstGeom>
        </p:spPr>
      </p:pic>
      <p:sp>
        <p:nvSpPr>
          <p:cNvPr id="9" name="TextBox 8">
            <a:extLst>
              <a:ext uri="{FF2B5EF4-FFF2-40B4-BE49-F238E27FC236}">
                <a16:creationId xmlns:a16="http://schemas.microsoft.com/office/drawing/2014/main" id="{6C03D429-3354-A04E-4966-7D07E00C5490}"/>
              </a:ext>
            </a:extLst>
          </p:cNvPr>
          <p:cNvSpPr txBox="1"/>
          <p:nvPr/>
        </p:nvSpPr>
        <p:spPr>
          <a:xfrm>
            <a:off x="6212643" y="3564365"/>
            <a:ext cx="5008880" cy="369332"/>
          </a:xfrm>
          <a:prstGeom prst="rect">
            <a:avLst/>
          </a:prstGeom>
          <a:noFill/>
        </p:spPr>
        <p:txBody>
          <a:bodyPr wrap="square" rtlCol="0">
            <a:spAutoFit/>
          </a:bodyPr>
          <a:lstStyle/>
          <a:p>
            <a:pPr algn="ctr"/>
            <a:r>
              <a:rPr lang="en-US" b="1" dirty="0"/>
              <a:t>Grade 5 Math Overview</a:t>
            </a:r>
          </a:p>
        </p:txBody>
      </p:sp>
      <p:sp>
        <p:nvSpPr>
          <p:cNvPr id="10" name="TextBox 9">
            <a:extLst>
              <a:ext uri="{FF2B5EF4-FFF2-40B4-BE49-F238E27FC236}">
                <a16:creationId xmlns:a16="http://schemas.microsoft.com/office/drawing/2014/main" id="{CD33692A-2706-5816-88EF-1E4B9587C3C8}"/>
              </a:ext>
            </a:extLst>
          </p:cNvPr>
          <p:cNvSpPr txBox="1"/>
          <p:nvPr/>
        </p:nvSpPr>
        <p:spPr>
          <a:xfrm>
            <a:off x="463692" y="2265680"/>
            <a:ext cx="3256483" cy="1815882"/>
          </a:xfrm>
          <a:prstGeom prst="rect">
            <a:avLst/>
          </a:prstGeom>
          <a:noFill/>
        </p:spPr>
        <p:txBody>
          <a:bodyPr wrap="square" rtlCol="0">
            <a:spAutoFit/>
          </a:bodyPr>
          <a:lstStyle/>
          <a:p>
            <a:pPr algn="ctr"/>
            <a:r>
              <a:rPr lang="en-US" sz="2800" b="1" dirty="0"/>
              <a:t>These scores compare TCES to the state and to the district for PM1</a:t>
            </a:r>
          </a:p>
        </p:txBody>
      </p:sp>
    </p:spTree>
    <p:extLst>
      <p:ext uri="{BB962C8B-B14F-4D97-AF65-F5344CB8AC3E}">
        <p14:creationId xmlns:p14="http://schemas.microsoft.com/office/powerpoint/2010/main" val="426962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0558-814C-4E3D-AAF8-295395631188}"/>
              </a:ext>
            </a:extLst>
          </p:cNvPr>
          <p:cNvSpPr>
            <a:spLocks noGrp="1"/>
          </p:cNvSpPr>
          <p:nvPr>
            <p:ph type="title"/>
          </p:nvPr>
        </p:nvSpPr>
        <p:spPr/>
        <p:txBody>
          <a:bodyPr/>
          <a:lstStyle/>
          <a:p>
            <a:r>
              <a:rPr lang="en-US" dirty="0"/>
              <a:t>Sample Items are available through flfast.org</a:t>
            </a:r>
          </a:p>
        </p:txBody>
      </p:sp>
      <p:pic>
        <p:nvPicPr>
          <p:cNvPr id="5" name="Content Placeholder 4">
            <a:extLst>
              <a:ext uri="{FF2B5EF4-FFF2-40B4-BE49-F238E27FC236}">
                <a16:creationId xmlns:a16="http://schemas.microsoft.com/office/drawing/2014/main" id="{129D1D8A-5F41-4EA1-8E60-78BD71983EB6}"/>
              </a:ext>
            </a:extLst>
          </p:cNvPr>
          <p:cNvPicPr>
            <a:picLocks noGrp="1" noChangeAspect="1"/>
          </p:cNvPicPr>
          <p:nvPr>
            <p:ph idx="1"/>
          </p:nvPr>
        </p:nvPicPr>
        <p:blipFill>
          <a:blip r:embed="rId2"/>
          <a:stretch>
            <a:fillRect/>
          </a:stretch>
        </p:blipFill>
        <p:spPr>
          <a:xfrm>
            <a:off x="457200" y="1499751"/>
            <a:ext cx="10985500" cy="4152186"/>
          </a:xfrm>
        </p:spPr>
      </p:pic>
    </p:spTree>
    <p:extLst>
      <p:ext uri="{BB962C8B-B14F-4D97-AF65-F5344CB8AC3E}">
        <p14:creationId xmlns:p14="http://schemas.microsoft.com/office/powerpoint/2010/main" val="174529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6" name="Straight Connector 35">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4" name="Straight Connector 43">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9E80013D-9918-753B-8532-66F49C2B7FEB}"/>
              </a:ext>
            </a:extLst>
          </p:cNvPr>
          <p:cNvSpPr>
            <a:spLocks noGrp="1"/>
          </p:cNvSpPr>
          <p:nvPr>
            <p:ph type="subTitle" idx="1"/>
          </p:nvPr>
        </p:nvSpPr>
        <p:spPr>
          <a:xfrm>
            <a:off x="1167782" y="2519521"/>
            <a:ext cx="9876138" cy="3390138"/>
          </a:xfrm>
          <a:noFill/>
        </p:spPr>
        <p:txBody>
          <a:bodyPr vert="horz" lIns="91440" tIns="45720" rIns="91440" bIns="45720" rtlCol="0" anchor="t">
            <a:normAutofit/>
          </a:bodyPr>
          <a:lstStyle/>
          <a:p>
            <a:r>
              <a:rPr lang="en-US" b="1" dirty="0">
                <a:solidFill>
                  <a:schemeClr val="bg1"/>
                </a:solidFill>
              </a:rPr>
              <a:t>Thank you for coming in tonight!</a:t>
            </a:r>
          </a:p>
          <a:p>
            <a:pPr algn="l"/>
            <a:r>
              <a:rPr lang="en-US" dirty="0">
                <a:solidFill>
                  <a:schemeClr val="bg1"/>
                </a:solidFill>
              </a:rPr>
              <a:t>Next steps: </a:t>
            </a:r>
          </a:p>
          <a:p>
            <a:pPr marL="342900" indent="-342900" algn="l">
              <a:buFont typeface="Arial" panose="020B0604020202020204" pitchFamily="34" charset="0"/>
              <a:buChar char="•"/>
            </a:pPr>
            <a:r>
              <a:rPr lang="en-US" dirty="0">
                <a:solidFill>
                  <a:schemeClr val="bg1"/>
                </a:solidFill>
              </a:rPr>
              <a:t>Check out the parent reporting options and manuals</a:t>
            </a:r>
          </a:p>
          <a:p>
            <a:pPr marL="342900" indent="-342900" algn="l">
              <a:buFont typeface="Arial" panose="020B0604020202020204" pitchFamily="34" charset="0"/>
              <a:buChar char="•"/>
            </a:pPr>
            <a:r>
              <a:rPr lang="en-US" dirty="0">
                <a:solidFill>
                  <a:schemeClr val="bg1"/>
                </a:solidFill>
              </a:rPr>
              <a:t>Take a practice test online with your student</a:t>
            </a:r>
          </a:p>
          <a:p>
            <a:pPr algn="l"/>
            <a:endParaRPr lang="en-US" dirty="0">
              <a:solidFill>
                <a:schemeClr val="bg1"/>
              </a:solidFill>
            </a:endParaRPr>
          </a:p>
          <a:p>
            <a:r>
              <a:rPr lang="en-US" b="1" dirty="0">
                <a:solidFill>
                  <a:srgbClr val="C00000"/>
                </a:solidFill>
              </a:rPr>
              <a:t>If you still have questions about testing- please let us know!</a:t>
            </a:r>
          </a:p>
          <a:p>
            <a:pPr algn="l"/>
            <a:endParaRPr lang="en-US" dirty="0">
              <a:solidFill>
                <a:schemeClr val="bg1"/>
              </a:solidFill>
            </a:endParaRPr>
          </a:p>
        </p:txBody>
      </p:sp>
      <p:pic>
        <p:nvPicPr>
          <p:cNvPr id="2" name="Picture 1" descr="A black background with white text&#10;&#10;Description automatically generated">
            <a:extLst>
              <a:ext uri="{FF2B5EF4-FFF2-40B4-BE49-F238E27FC236}">
                <a16:creationId xmlns:a16="http://schemas.microsoft.com/office/drawing/2014/main" id="{06DDC9DC-CA95-98F8-DA0B-B2EE887F19CC}"/>
              </a:ext>
            </a:extLst>
          </p:cNvPr>
          <p:cNvPicPr>
            <a:picLocks noChangeAspect="1"/>
          </p:cNvPicPr>
          <p:nvPr/>
        </p:nvPicPr>
        <p:blipFill>
          <a:blip r:embed="rId3"/>
          <a:stretch>
            <a:fillRect/>
          </a:stretch>
        </p:blipFill>
        <p:spPr>
          <a:xfrm>
            <a:off x="631359" y="1030559"/>
            <a:ext cx="5007441" cy="1126673"/>
          </a:xfrm>
          <a:prstGeom prst="rect">
            <a:avLst/>
          </a:prstGeom>
        </p:spPr>
      </p:pic>
      <p:grpSp>
        <p:nvGrpSpPr>
          <p:cNvPr id="49" name="Group 48">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50" name="Straight Connector 49">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33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4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AEDD-A349-0D69-3B07-7DF1C66CE778}"/>
              </a:ext>
            </a:extLst>
          </p:cNvPr>
          <p:cNvSpPr>
            <a:spLocks noGrp="1"/>
          </p:cNvSpPr>
          <p:nvPr>
            <p:ph type="title"/>
          </p:nvPr>
        </p:nvSpPr>
        <p:spPr>
          <a:xfrm>
            <a:off x="426231" y="65596"/>
            <a:ext cx="11016200" cy="771685"/>
          </a:xfrm>
        </p:spPr>
        <p:txBody>
          <a:bodyPr>
            <a:normAutofit fontScale="90000"/>
          </a:bodyPr>
          <a:lstStyle/>
          <a:p>
            <a:pPr algn="ctr"/>
            <a:r>
              <a:rPr lang="en-US" sz="7200"/>
              <a:t>FAST </a:t>
            </a:r>
            <a:r>
              <a:rPr lang="en-US"/>
              <a:t>Florida Assessment of Student Thinking</a:t>
            </a:r>
            <a:endParaRPr lang="en-US" dirty="0"/>
          </a:p>
        </p:txBody>
      </p:sp>
      <p:sp>
        <p:nvSpPr>
          <p:cNvPr id="3" name="Content Placeholder 2">
            <a:extLst>
              <a:ext uri="{FF2B5EF4-FFF2-40B4-BE49-F238E27FC236}">
                <a16:creationId xmlns:a16="http://schemas.microsoft.com/office/drawing/2014/main" id="{1AE50844-A487-E343-72B9-FC4D5FAC3B0F}"/>
              </a:ext>
            </a:extLst>
          </p:cNvPr>
          <p:cNvSpPr>
            <a:spLocks noGrp="1"/>
          </p:cNvSpPr>
          <p:nvPr>
            <p:ph idx="1"/>
          </p:nvPr>
        </p:nvSpPr>
        <p:spPr/>
        <p:txBody>
          <a:bodyPr/>
          <a:lstStyle/>
          <a:p>
            <a:r>
              <a:rPr lang="en-US" sz="2000" dirty="0"/>
              <a:t>Florida Assessment of Student Thinking, or FAST, refers to the new Coordinated Screening and Progress Monitoring (CSPM) System assessments, which are aligned to the Benchmarks in Excellent Student Thinking (B.E.S.T.) Standards. </a:t>
            </a:r>
            <a:endParaRPr lang="en-US" dirty="0"/>
          </a:p>
          <a:p>
            <a:r>
              <a:rPr lang="en-US" sz="2000" dirty="0"/>
              <a:t>FAST assessments include VPK through grade 10 English Language Arts (ELA) and VPK through grade 8 Mathematics. </a:t>
            </a:r>
          </a:p>
          <a:p>
            <a:r>
              <a:rPr lang="en-US" sz="2000" b="0" i="0" dirty="0">
                <a:effectLst/>
                <a:cs typeface="Calibri" panose="020F0502020204030204" pitchFamily="34" charset="0"/>
              </a:rPr>
              <a:t>ELA and Mathematics Test Design Summary and Blueprints are posted on FDOE webpage.</a:t>
            </a:r>
          </a:p>
          <a:p>
            <a:pPr lvl="1"/>
            <a:r>
              <a:rPr lang="en-US" sz="2000" dirty="0">
                <a:hlinkClick r:id="rId3"/>
              </a:rPr>
              <a:t>https://www.fldoe.org/accountability/assessments/k-12-student-assessment/best/</a:t>
            </a:r>
            <a:r>
              <a:rPr lang="en-US" sz="2000" dirty="0"/>
              <a:t> </a:t>
            </a:r>
          </a:p>
          <a:p>
            <a:r>
              <a:rPr lang="en-US" sz="2000" dirty="0"/>
              <a:t>End-of-Course (EOC) assessments are not part of FAST. </a:t>
            </a:r>
          </a:p>
        </p:txBody>
      </p:sp>
      <p:pic>
        <p:nvPicPr>
          <p:cNvPr id="2050" name="Picture 2" descr="May 2022 Florida Organization of Instructional Leaders Statewide Assessment  Updates">
            <a:extLst>
              <a:ext uri="{FF2B5EF4-FFF2-40B4-BE49-F238E27FC236}">
                <a16:creationId xmlns:a16="http://schemas.microsoft.com/office/drawing/2014/main" id="{DF352F0C-D8BA-4258-A7A0-5EE8DDC31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545" y="4785678"/>
            <a:ext cx="3714750"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02166-6131-5E0E-1F6D-A42847B32392}"/>
              </a:ext>
            </a:extLst>
          </p:cNvPr>
          <p:cNvSpPr>
            <a:spLocks noGrp="1"/>
          </p:cNvSpPr>
          <p:nvPr>
            <p:ph type="title"/>
          </p:nvPr>
        </p:nvSpPr>
        <p:spPr/>
        <p:txBody>
          <a:bodyPr/>
          <a:lstStyle/>
          <a:p>
            <a:r>
              <a:rPr lang="en-US" dirty="0"/>
              <a:t>Administration Schedule</a:t>
            </a:r>
          </a:p>
        </p:txBody>
      </p:sp>
      <p:sp>
        <p:nvSpPr>
          <p:cNvPr id="3" name="Content Placeholder 2">
            <a:extLst>
              <a:ext uri="{FF2B5EF4-FFF2-40B4-BE49-F238E27FC236}">
                <a16:creationId xmlns:a16="http://schemas.microsoft.com/office/drawing/2014/main" id="{AA38248D-7DD6-AE95-EB29-18FBD44C4728}"/>
              </a:ext>
            </a:extLst>
          </p:cNvPr>
          <p:cNvSpPr>
            <a:spLocks noGrp="1"/>
          </p:cNvSpPr>
          <p:nvPr>
            <p:ph idx="1"/>
          </p:nvPr>
        </p:nvSpPr>
        <p:spPr/>
        <p:txBody>
          <a:bodyPr>
            <a:normAutofit/>
          </a:bodyPr>
          <a:lstStyle/>
          <a:p>
            <a:r>
              <a:rPr lang="en-US" sz="2000" dirty="0"/>
              <a:t>Per s. 1008.25(8), F.S., FAST assessments will be administered three times per year, the first (PM1) will occur at the start of the school year (for VPK and K-2 </a:t>
            </a:r>
            <a:r>
              <a:rPr lang="en-US" sz="2000" i="1" dirty="0"/>
              <a:t>only</a:t>
            </a:r>
            <a:r>
              <a:rPr lang="en-US" sz="2000" dirty="0"/>
              <a:t> within the first 30 days), the second (PM2) will occur in the middle of the school year, and the third (PM3) will occur at the end of the school year. </a:t>
            </a:r>
          </a:p>
          <a:p>
            <a:r>
              <a:rPr lang="en-US" sz="2000" dirty="0"/>
              <a:t>Test content for all three administrations is secure, test items cannot be copied, distributed, or used for classroom instruction.</a:t>
            </a:r>
          </a:p>
          <a:p>
            <a:r>
              <a:rPr lang="en-US" sz="2000" dirty="0"/>
              <a:t>The dates for the three windows during the 2023–24 school year are as follows: </a:t>
            </a:r>
          </a:p>
          <a:p>
            <a:pPr marL="0" indent="0">
              <a:buNone/>
            </a:pPr>
            <a:r>
              <a:rPr lang="en-US" sz="2000" dirty="0"/>
              <a:t>	• PM1: August 10- September 21 (VPK &amp; K-2) August 15–September 29, 2022 (3-10)</a:t>
            </a:r>
          </a:p>
          <a:p>
            <a:pPr marL="0" indent="0">
              <a:buNone/>
            </a:pPr>
            <a:r>
              <a:rPr lang="en-US" sz="2000" dirty="0"/>
              <a:t>	• PM2: December 4, 2023–January 26, 2024 </a:t>
            </a:r>
          </a:p>
          <a:p>
            <a:pPr marL="0" indent="0">
              <a:buNone/>
            </a:pPr>
            <a:r>
              <a:rPr lang="en-US" sz="2000" dirty="0"/>
              <a:t>	• PM3: May 1–May 31, 2024</a:t>
            </a:r>
          </a:p>
        </p:txBody>
      </p:sp>
      <p:pic>
        <p:nvPicPr>
          <p:cNvPr id="3074" name="Picture 2" descr="May 2022 Florida Organization of Instructional Leaders Statewide Assessment  Updates">
            <a:extLst>
              <a:ext uri="{FF2B5EF4-FFF2-40B4-BE49-F238E27FC236}">
                <a16:creationId xmlns:a16="http://schemas.microsoft.com/office/drawing/2014/main" id="{A5806551-656F-4DE5-8195-554D17756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475" y="4847624"/>
            <a:ext cx="3714750"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7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99E7E1-00C9-4BCB-8DFB-C54EFC97A9C0}"/>
              </a:ext>
            </a:extLst>
          </p:cNvPr>
          <p:cNvSpPr>
            <a:spLocks noGrp="1"/>
          </p:cNvSpPr>
          <p:nvPr>
            <p:ph sz="half" idx="1"/>
          </p:nvPr>
        </p:nvSpPr>
        <p:spPr/>
        <p:txBody>
          <a:bodyPr/>
          <a:lstStyle/>
          <a:p>
            <a:pPr marL="0" indent="0" algn="ctr">
              <a:buNone/>
            </a:pPr>
            <a:r>
              <a:rPr lang="en-US" b="1" dirty="0"/>
              <a:t>Grades K-2; FAST (STAR Assessments)</a:t>
            </a:r>
          </a:p>
          <a:p>
            <a:r>
              <a:rPr lang="en-US" dirty="0"/>
              <a:t>K/1; 27 questions for ELA- 10-20 minutes</a:t>
            </a:r>
          </a:p>
          <a:p>
            <a:r>
              <a:rPr lang="en-US" dirty="0"/>
              <a:t>Grade 2; 34 questions for ELA- 15-20 minutes</a:t>
            </a:r>
          </a:p>
          <a:p>
            <a:r>
              <a:rPr lang="en-US" dirty="0"/>
              <a:t>Math K-2; 34 items 20-30 minutes</a:t>
            </a:r>
          </a:p>
          <a:p>
            <a:r>
              <a:rPr lang="en-US" dirty="0"/>
              <a:t>1 subject per day</a:t>
            </a:r>
          </a:p>
          <a:p>
            <a:r>
              <a:rPr lang="en-US" dirty="0"/>
              <a:t>Students complete subject test in 1 day</a:t>
            </a:r>
          </a:p>
          <a:p>
            <a:r>
              <a:rPr lang="en-US" dirty="0"/>
              <a:t>Computer-based</a:t>
            </a:r>
          </a:p>
        </p:txBody>
      </p:sp>
      <p:sp>
        <p:nvSpPr>
          <p:cNvPr id="3" name="Content Placeholder 2">
            <a:extLst>
              <a:ext uri="{FF2B5EF4-FFF2-40B4-BE49-F238E27FC236}">
                <a16:creationId xmlns:a16="http://schemas.microsoft.com/office/drawing/2014/main" id="{DEB509E6-7B7A-4FE1-8DA3-915ED6F85257}"/>
              </a:ext>
            </a:extLst>
          </p:cNvPr>
          <p:cNvSpPr>
            <a:spLocks noGrp="1"/>
          </p:cNvSpPr>
          <p:nvPr>
            <p:ph sz="half" idx="2"/>
          </p:nvPr>
        </p:nvSpPr>
        <p:spPr/>
        <p:txBody>
          <a:bodyPr>
            <a:normAutofit/>
          </a:bodyPr>
          <a:lstStyle/>
          <a:p>
            <a:pPr marL="0" indent="0" algn="ctr">
              <a:buNone/>
            </a:pPr>
            <a:r>
              <a:rPr lang="en-US" b="1" dirty="0"/>
              <a:t>Grades 3-8; FAST ELA &amp; Math</a:t>
            </a:r>
          </a:p>
          <a:p>
            <a:r>
              <a:rPr lang="en-US" dirty="0"/>
              <a:t>35-40 questions for both ELA &amp; Math</a:t>
            </a:r>
          </a:p>
          <a:p>
            <a:r>
              <a:rPr lang="en-US" dirty="0"/>
              <a:t>Approximately 50 minutes for PM1 &amp; PM2, but students can take up to 90 minutes</a:t>
            </a:r>
          </a:p>
          <a:p>
            <a:r>
              <a:rPr lang="en-US" dirty="0"/>
              <a:t>1 subject per day</a:t>
            </a:r>
          </a:p>
          <a:p>
            <a:r>
              <a:rPr lang="en-US" dirty="0"/>
              <a:t>Students complete subject test in 1 day</a:t>
            </a:r>
          </a:p>
          <a:p>
            <a:r>
              <a:rPr lang="en-US" dirty="0"/>
              <a:t>Computer-based</a:t>
            </a:r>
          </a:p>
          <a:p>
            <a:r>
              <a:rPr lang="en-US" dirty="0"/>
              <a:t>Results will be available through family portal</a:t>
            </a:r>
          </a:p>
          <a:p>
            <a:endParaRPr lang="en-US" b="1" dirty="0"/>
          </a:p>
        </p:txBody>
      </p:sp>
      <p:sp>
        <p:nvSpPr>
          <p:cNvPr id="5" name="Title 4">
            <a:extLst>
              <a:ext uri="{FF2B5EF4-FFF2-40B4-BE49-F238E27FC236}">
                <a16:creationId xmlns:a16="http://schemas.microsoft.com/office/drawing/2014/main" id="{6047D26F-32DD-4B84-941A-5C4A1D212C7B}"/>
              </a:ext>
            </a:extLst>
          </p:cNvPr>
          <p:cNvSpPr>
            <a:spLocks noGrp="1"/>
          </p:cNvSpPr>
          <p:nvPr>
            <p:ph type="title"/>
          </p:nvPr>
        </p:nvSpPr>
        <p:spPr/>
        <p:txBody>
          <a:bodyPr/>
          <a:lstStyle/>
          <a:p>
            <a:r>
              <a:rPr lang="en-US" dirty="0"/>
              <a:t>Testing Overview</a:t>
            </a:r>
          </a:p>
        </p:txBody>
      </p:sp>
    </p:spTree>
    <p:extLst>
      <p:ext uri="{BB962C8B-B14F-4D97-AF65-F5344CB8AC3E}">
        <p14:creationId xmlns:p14="http://schemas.microsoft.com/office/powerpoint/2010/main" val="132610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80013D-9918-753B-8532-66F49C2B7FEB}"/>
              </a:ext>
            </a:extLst>
          </p:cNvPr>
          <p:cNvSpPr>
            <a:spLocks noGrp="1"/>
          </p:cNvSpPr>
          <p:nvPr>
            <p:ph type="subTitle" idx="1"/>
          </p:nvPr>
        </p:nvSpPr>
        <p:spPr>
          <a:xfrm>
            <a:off x="7004236" y="1960068"/>
            <a:ext cx="4839705" cy="3516807"/>
          </a:xfrm>
        </p:spPr>
        <p:txBody>
          <a:bodyPr vert="horz" lIns="91440" tIns="45720" rIns="91440" bIns="45720" rtlCol="0" anchor="t">
            <a:normAutofit/>
          </a:bodyPr>
          <a:lstStyle/>
          <a:p>
            <a:r>
              <a:rPr lang="en-US" b="1" dirty="0">
                <a:solidFill>
                  <a:srgbClr val="C00000"/>
                </a:solidFill>
              </a:rPr>
              <a:t>Reporting Resources for Families</a:t>
            </a:r>
          </a:p>
          <a:p>
            <a:pPr marL="457200" indent="-457200">
              <a:buFont typeface="+mj-lt"/>
              <a:buAutoNum type="arabicPeriod"/>
            </a:pPr>
            <a:r>
              <a:rPr lang="en-US" sz="1900" b="1" dirty="0"/>
              <a:t>Understanding Reports for Families – NEW September 2023</a:t>
            </a:r>
          </a:p>
          <a:p>
            <a:pPr marL="457200" indent="-457200">
              <a:buFont typeface="+mj-lt"/>
              <a:buAutoNum type="arabicPeriod"/>
            </a:pPr>
            <a:r>
              <a:rPr lang="en-US" sz="1900" b="1" dirty="0"/>
              <a:t>FAST Fact Sheets for Families</a:t>
            </a:r>
          </a:p>
          <a:p>
            <a:pPr marL="457200" indent="-457200">
              <a:buFont typeface="+mj-lt"/>
              <a:buAutoNum type="arabicPeriod"/>
            </a:pPr>
            <a:endParaRPr lang="en-US" sz="1900" b="1" dirty="0"/>
          </a:p>
          <a:p>
            <a:r>
              <a:rPr lang="en-US" sz="1900" b="1" dirty="0"/>
              <a:t>All of these resources can be found on our school website, or through the State Testing site: flfast.org</a:t>
            </a:r>
          </a:p>
          <a:p>
            <a:endParaRPr lang="en-US" sz="1900" b="1" dirty="0"/>
          </a:p>
          <a:p>
            <a:pPr marL="457200" indent="-457200">
              <a:buFont typeface="+mj-lt"/>
              <a:buAutoNum type="arabicPeriod"/>
            </a:pPr>
            <a:endParaRPr lang="en-US" sz="1900" b="1" dirty="0"/>
          </a:p>
          <a:p>
            <a:pPr marL="457200" indent="-457200">
              <a:buFont typeface="+mj-lt"/>
              <a:buAutoNum type="arabicPeriod"/>
            </a:pPr>
            <a:endParaRPr lang="en-US" sz="1900" b="1" dirty="0"/>
          </a:p>
          <a:p>
            <a:pPr marL="342900" indent="-342900">
              <a:buFont typeface="Arial" panose="020B0604020202020204" pitchFamily="34" charset="0"/>
              <a:buChar char="•"/>
            </a:pPr>
            <a:endParaRPr lang="en-US" sz="1900" dirty="0"/>
          </a:p>
          <a:p>
            <a:pPr algn="l"/>
            <a:endParaRPr lang="en-US" sz="1900" dirty="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black background with white text&#10;&#10;Description automatically generated">
            <a:extLst>
              <a:ext uri="{FF2B5EF4-FFF2-40B4-BE49-F238E27FC236}">
                <a16:creationId xmlns:a16="http://schemas.microsoft.com/office/drawing/2014/main" id="{06DDC9DC-CA95-98F8-DA0B-B2EE887F19CC}"/>
              </a:ext>
            </a:extLst>
          </p:cNvPr>
          <p:cNvPicPr>
            <a:picLocks noChangeAspect="1"/>
          </p:cNvPicPr>
          <p:nvPr/>
        </p:nvPicPr>
        <p:blipFill>
          <a:blip r:embed="rId3"/>
          <a:stretch>
            <a:fillRect/>
          </a:stretch>
        </p:blipFill>
        <p:spPr>
          <a:xfrm>
            <a:off x="7531287" y="495965"/>
            <a:ext cx="4118033" cy="926557"/>
          </a:xfrm>
          <a:prstGeom prst="rect">
            <a:avLst/>
          </a:prstGeom>
        </p:spPr>
      </p:pic>
      <p:pic>
        <p:nvPicPr>
          <p:cNvPr id="5" name="Picture 4">
            <a:extLst>
              <a:ext uri="{FF2B5EF4-FFF2-40B4-BE49-F238E27FC236}">
                <a16:creationId xmlns:a16="http://schemas.microsoft.com/office/drawing/2014/main" id="{36806273-4DA6-B3D5-14D7-902E97241A74}"/>
              </a:ext>
            </a:extLst>
          </p:cNvPr>
          <p:cNvPicPr>
            <a:picLocks noChangeAspect="1"/>
          </p:cNvPicPr>
          <p:nvPr/>
        </p:nvPicPr>
        <p:blipFill>
          <a:blip r:embed="rId4"/>
          <a:stretch>
            <a:fillRect/>
          </a:stretch>
        </p:blipFill>
        <p:spPr>
          <a:xfrm>
            <a:off x="167535" y="143401"/>
            <a:ext cx="3261238" cy="3371960"/>
          </a:xfrm>
          <a:prstGeom prst="rect">
            <a:avLst/>
          </a:prstGeom>
        </p:spPr>
      </p:pic>
      <p:pic>
        <p:nvPicPr>
          <p:cNvPr id="8" name="Picture 7">
            <a:extLst>
              <a:ext uri="{FF2B5EF4-FFF2-40B4-BE49-F238E27FC236}">
                <a16:creationId xmlns:a16="http://schemas.microsoft.com/office/drawing/2014/main" id="{ECC0ACD5-859C-C84E-4DE4-6A7B3B7C82C6}"/>
              </a:ext>
            </a:extLst>
          </p:cNvPr>
          <p:cNvPicPr>
            <a:picLocks noChangeAspect="1"/>
          </p:cNvPicPr>
          <p:nvPr/>
        </p:nvPicPr>
        <p:blipFill>
          <a:blip r:embed="rId5"/>
          <a:stretch>
            <a:fillRect/>
          </a:stretch>
        </p:blipFill>
        <p:spPr>
          <a:xfrm>
            <a:off x="2386976" y="2915919"/>
            <a:ext cx="2800789" cy="3628513"/>
          </a:xfrm>
          <a:prstGeom prst="rect">
            <a:avLst/>
          </a:prstGeom>
        </p:spPr>
      </p:pic>
      <p:pic>
        <p:nvPicPr>
          <p:cNvPr id="11" name="Picture 10">
            <a:extLst>
              <a:ext uri="{FF2B5EF4-FFF2-40B4-BE49-F238E27FC236}">
                <a16:creationId xmlns:a16="http://schemas.microsoft.com/office/drawing/2014/main" id="{BD3A1820-3983-4024-1340-FAF07B4E3AEB}"/>
              </a:ext>
            </a:extLst>
          </p:cNvPr>
          <p:cNvPicPr>
            <a:picLocks noChangeAspect="1"/>
          </p:cNvPicPr>
          <p:nvPr/>
        </p:nvPicPr>
        <p:blipFill>
          <a:blip r:embed="rId6"/>
          <a:stretch>
            <a:fillRect/>
          </a:stretch>
        </p:blipFill>
        <p:spPr>
          <a:xfrm>
            <a:off x="8636913" y="4730175"/>
            <a:ext cx="1876228" cy="1990226"/>
          </a:xfrm>
          <a:prstGeom prst="rect">
            <a:avLst/>
          </a:prstGeom>
        </p:spPr>
      </p:pic>
      <p:sp>
        <p:nvSpPr>
          <p:cNvPr id="12" name="Arrow: Right 11">
            <a:extLst>
              <a:ext uri="{FF2B5EF4-FFF2-40B4-BE49-F238E27FC236}">
                <a16:creationId xmlns:a16="http://schemas.microsoft.com/office/drawing/2014/main" id="{BFB4193E-B265-5A78-89FD-46F6F69C7289}"/>
              </a:ext>
            </a:extLst>
          </p:cNvPr>
          <p:cNvSpPr/>
          <p:nvPr/>
        </p:nvSpPr>
        <p:spPr>
          <a:xfrm>
            <a:off x="6672974" y="6138961"/>
            <a:ext cx="1982113" cy="294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E5BDB39-D800-E614-A586-6EF04FB9FC1B}"/>
              </a:ext>
            </a:extLst>
          </p:cNvPr>
          <p:cNvSpPr txBox="1"/>
          <p:nvPr/>
        </p:nvSpPr>
        <p:spPr>
          <a:xfrm>
            <a:off x="6633382" y="4740384"/>
            <a:ext cx="1804276" cy="1477328"/>
          </a:xfrm>
          <a:prstGeom prst="rect">
            <a:avLst/>
          </a:prstGeom>
          <a:noFill/>
        </p:spPr>
        <p:txBody>
          <a:bodyPr wrap="square" rtlCol="0">
            <a:spAutoFit/>
          </a:bodyPr>
          <a:lstStyle/>
          <a:p>
            <a:pPr algn="ctr"/>
            <a:r>
              <a:rPr lang="en-US" dirty="0"/>
              <a:t>On our school website, click on Eagle Families, then click on testing</a:t>
            </a:r>
          </a:p>
        </p:txBody>
      </p:sp>
    </p:spTree>
    <p:extLst>
      <p:ext uri="{BB962C8B-B14F-4D97-AF65-F5344CB8AC3E}">
        <p14:creationId xmlns:p14="http://schemas.microsoft.com/office/powerpoint/2010/main" val="19502045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67BA8CA7-9932-73DE-AA51-54BF795F1BD3}"/>
              </a:ext>
            </a:extLst>
          </p:cNvPr>
          <p:cNvSpPr>
            <a:spLocks noGrp="1"/>
          </p:cNvSpPr>
          <p:nvPr>
            <p:ph type="subTitle" idx="1"/>
          </p:nvPr>
        </p:nvSpPr>
        <p:spPr>
          <a:xfrm>
            <a:off x="1524000" y="5514052"/>
            <a:ext cx="9144000" cy="651910"/>
          </a:xfrm>
        </p:spPr>
        <p:txBody>
          <a:bodyPr anchor="ctr">
            <a:normAutofit/>
          </a:bodyPr>
          <a:lstStyle/>
          <a:p>
            <a:r>
              <a:rPr lang="en-US" sz="3600" b="1" dirty="0">
                <a:solidFill>
                  <a:srgbClr val="C00000"/>
                </a:solidFill>
              </a:rPr>
              <a:t>Test Design &amp; Scoring</a:t>
            </a:r>
          </a:p>
        </p:txBody>
      </p:sp>
      <p:cxnSp>
        <p:nvCxnSpPr>
          <p:cNvPr id="32" name="Straight Connector 3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67A512-6946-CADC-24ED-5AF1AFAADF66}"/>
              </a:ext>
            </a:extLst>
          </p:cNvPr>
          <p:cNvPicPr>
            <a:picLocks noChangeAspect="1"/>
          </p:cNvPicPr>
          <p:nvPr/>
        </p:nvPicPr>
        <p:blipFill>
          <a:blip r:embed="rId3"/>
          <a:stretch>
            <a:fillRect/>
          </a:stretch>
        </p:blipFill>
        <p:spPr>
          <a:xfrm>
            <a:off x="762000" y="820108"/>
            <a:ext cx="6451600" cy="3936018"/>
          </a:xfrm>
          <a:prstGeom prst="rect">
            <a:avLst/>
          </a:prstGeom>
        </p:spPr>
      </p:pic>
      <p:sp>
        <p:nvSpPr>
          <p:cNvPr id="11" name="TextBox 10">
            <a:extLst>
              <a:ext uri="{FF2B5EF4-FFF2-40B4-BE49-F238E27FC236}">
                <a16:creationId xmlns:a16="http://schemas.microsoft.com/office/drawing/2014/main" id="{F53133F6-AD31-139F-E973-3E126BDF5F7F}"/>
              </a:ext>
            </a:extLst>
          </p:cNvPr>
          <p:cNvSpPr txBox="1"/>
          <p:nvPr/>
        </p:nvSpPr>
        <p:spPr>
          <a:xfrm>
            <a:off x="7985760" y="944880"/>
            <a:ext cx="3241040" cy="3785652"/>
          </a:xfrm>
          <a:prstGeom prst="rect">
            <a:avLst/>
          </a:prstGeom>
          <a:noFill/>
        </p:spPr>
        <p:txBody>
          <a:bodyPr wrap="square" rtlCol="0">
            <a:spAutoFit/>
          </a:bodyPr>
          <a:lstStyle/>
          <a:p>
            <a:pPr algn="ctr"/>
            <a:r>
              <a:rPr lang="en-US" sz="2400" b="1" u="sng" dirty="0">
                <a:solidFill>
                  <a:srgbClr val="C00000"/>
                </a:solidFill>
              </a:rPr>
              <a:t>Summary:</a:t>
            </a:r>
          </a:p>
          <a:p>
            <a:pPr algn="ctr"/>
            <a:r>
              <a:rPr lang="en-US" sz="2400" dirty="0"/>
              <a:t>PM1 and PM2 cover all grade level standards for the year- including topics not yet taught.  Scoring a level 1 or 2 on PM1 or PM2 does not necessarily mean your child is not on track to succeed.</a:t>
            </a:r>
          </a:p>
        </p:txBody>
      </p:sp>
    </p:spTree>
    <p:extLst>
      <p:ext uri="{BB962C8B-B14F-4D97-AF65-F5344CB8AC3E}">
        <p14:creationId xmlns:p14="http://schemas.microsoft.com/office/powerpoint/2010/main" val="282110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15EC1-C012-FDD2-F4F9-DA544DD8DEA6}"/>
              </a:ext>
            </a:extLst>
          </p:cNvPr>
          <p:cNvSpPr>
            <a:spLocks noGrp="1"/>
          </p:cNvSpPr>
          <p:nvPr>
            <p:ph type="title"/>
          </p:nvPr>
        </p:nvSpPr>
        <p:spPr>
          <a:xfrm>
            <a:off x="1043631" y="809898"/>
            <a:ext cx="9942716" cy="1554480"/>
          </a:xfrm>
        </p:spPr>
        <p:txBody>
          <a:bodyPr anchor="ctr">
            <a:normAutofit/>
          </a:bodyPr>
          <a:lstStyle/>
          <a:p>
            <a:r>
              <a:rPr lang="en-US" sz="4800" dirty="0"/>
              <a:t>Accessing Your Student’s Scores</a:t>
            </a:r>
          </a:p>
        </p:txBody>
      </p:sp>
      <p:pic>
        <p:nvPicPr>
          <p:cNvPr id="5" name="Content Placeholder 4">
            <a:extLst>
              <a:ext uri="{FF2B5EF4-FFF2-40B4-BE49-F238E27FC236}">
                <a16:creationId xmlns:a16="http://schemas.microsoft.com/office/drawing/2014/main" id="{1FD0E0BA-1A91-7F01-AF0A-0896A5468FEC}"/>
              </a:ext>
            </a:extLst>
          </p:cNvPr>
          <p:cNvPicPr>
            <a:picLocks noGrp="1" noChangeAspect="1"/>
          </p:cNvPicPr>
          <p:nvPr>
            <p:ph idx="1"/>
          </p:nvPr>
        </p:nvPicPr>
        <p:blipFill>
          <a:blip r:embed="rId2"/>
          <a:stretch>
            <a:fillRect/>
          </a:stretch>
        </p:blipFill>
        <p:spPr>
          <a:xfrm>
            <a:off x="7838732" y="4081922"/>
            <a:ext cx="3435527" cy="2286117"/>
          </a:xfrm>
        </p:spPr>
      </p:pic>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B005C1-05F5-AEA9-449A-C383770648D3}"/>
              </a:ext>
            </a:extLst>
          </p:cNvPr>
          <p:cNvSpPr txBox="1"/>
          <p:nvPr/>
        </p:nvSpPr>
        <p:spPr>
          <a:xfrm>
            <a:off x="267837" y="2651760"/>
            <a:ext cx="5726563" cy="1754326"/>
          </a:xfrm>
          <a:prstGeom prst="rect">
            <a:avLst/>
          </a:prstGeom>
          <a:noFill/>
        </p:spPr>
        <p:txBody>
          <a:bodyPr wrap="square" rtlCol="0">
            <a:spAutoFit/>
          </a:bodyPr>
          <a:lstStyle/>
          <a:p>
            <a:pPr algn="ctr"/>
            <a:r>
              <a:rPr lang="en-US" b="1" u="sng" dirty="0"/>
              <a:t>Parents can access student scores 2 ways:</a:t>
            </a:r>
          </a:p>
          <a:p>
            <a:pPr marL="342900" indent="-342900">
              <a:buAutoNum type="arabicPeriod"/>
            </a:pPr>
            <a:r>
              <a:rPr lang="en-US" dirty="0"/>
              <a:t>Through HAC (approximately 2 weeks after the window closes)</a:t>
            </a:r>
          </a:p>
          <a:p>
            <a:pPr marL="342900" indent="-342900">
              <a:buAutoNum type="arabicPeriod"/>
            </a:pPr>
            <a:r>
              <a:rPr lang="en-US" dirty="0"/>
              <a:t>Through the Statewide Family Portal (Directions for accessing the portal can be found on our school website)</a:t>
            </a:r>
          </a:p>
        </p:txBody>
      </p:sp>
      <p:pic>
        <p:nvPicPr>
          <p:cNvPr id="9" name="Picture 8">
            <a:extLst>
              <a:ext uri="{FF2B5EF4-FFF2-40B4-BE49-F238E27FC236}">
                <a16:creationId xmlns:a16="http://schemas.microsoft.com/office/drawing/2014/main" id="{B95D0662-A8C7-23C2-C1A3-310F975914B8}"/>
              </a:ext>
            </a:extLst>
          </p:cNvPr>
          <p:cNvPicPr>
            <a:picLocks noChangeAspect="1"/>
          </p:cNvPicPr>
          <p:nvPr/>
        </p:nvPicPr>
        <p:blipFill>
          <a:blip r:embed="rId3"/>
          <a:stretch>
            <a:fillRect/>
          </a:stretch>
        </p:blipFill>
        <p:spPr>
          <a:xfrm>
            <a:off x="267837" y="4358735"/>
            <a:ext cx="3146910" cy="2298001"/>
          </a:xfrm>
          <a:prstGeom prst="rect">
            <a:avLst/>
          </a:prstGeom>
        </p:spPr>
      </p:pic>
      <p:pic>
        <p:nvPicPr>
          <p:cNvPr id="16" name="Picture 15">
            <a:extLst>
              <a:ext uri="{FF2B5EF4-FFF2-40B4-BE49-F238E27FC236}">
                <a16:creationId xmlns:a16="http://schemas.microsoft.com/office/drawing/2014/main" id="{C9949730-62E5-8B72-5523-5E8379EB6003}"/>
              </a:ext>
            </a:extLst>
          </p:cNvPr>
          <p:cNvPicPr>
            <a:picLocks noChangeAspect="1"/>
          </p:cNvPicPr>
          <p:nvPr/>
        </p:nvPicPr>
        <p:blipFill>
          <a:blip r:embed="rId4"/>
          <a:stretch>
            <a:fillRect/>
          </a:stretch>
        </p:blipFill>
        <p:spPr>
          <a:xfrm>
            <a:off x="3829933" y="4159961"/>
            <a:ext cx="1890183" cy="2153930"/>
          </a:xfrm>
          <a:prstGeom prst="rect">
            <a:avLst/>
          </a:prstGeom>
        </p:spPr>
      </p:pic>
      <p:sp>
        <p:nvSpPr>
          <p:cNvPr id="18" name="Arrow: Right 17">
            <a:extLst>
              <a:ext uri="{FF2B5EF4-FFF2-40B4-BE49-F238E27FC236}">
                <a16:creationId xmlns:a16="http://schemas.microsoft.com/office/drawing/2014/main" id="{2D2E6B68-DD68-B100-1803-099EB55B04C9}"/>
              </a:ext>
            </a:extLst>
          </p:cNvPr>
          <p:cNvSpPr/>
          <p:nvPr/>
        </p:nvSpPr>
        <p:spPr>
          <a:xfrm rot="20385419">
            <a:off x="3029234" y="5040450"/>
            <a:ext cx="822573" cy="2068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9CC37D0-5AF7-39D3-03FF-31C7637A32CF}"/>
              </a:ext>
            </a:extLst>
          </p:cNvPr>
          <p:cNvSpPr txBox="1"/>
          <p:nvPr/>
        </p:nvSpPr>
        <p:spPr>
          <a:xfrm>
            <a:off x="6465436" y="2645560"/>
            <a:ext cx="5726563" cy="1477328"/>
          </a:xfrm>
          <a:prstGeom prst="rect">
            <a:avLst/>
          </a:prstGeom>
          <a:noFill/>
        </p:spPr>
        <p:txBody>
          <a:bodyPr wrap="square" rtlCol="0">
            <a:spAutoFit/>
          </a:bodyPr>
          <a:lstStyle/>
          <a:p>
            <a:pPr algn="ctr"/>
            <a:r>
              <a:rPr lang="en-US" b="1" u="sng" dirty="0"/>
              <a:t>Parent Portal Overview</a:t>
            </a:r>
          </a:p>
          <a:p>
            <a:pPr marL="342900" indent="-342900" algn="ctr">
              <a:buAutoNum type="arabicPeriod"/>
            </a:pPr>
            <a:r>
              <a:rPr lang="en-US" dirty="0"/>
              <a:t>Through the portal, families have access to student performance data</a:t>
            </a:r>
          </a:p>
          <a:p>
            <a:pPr marL="342900" indent="-342900" algn="ctr">
              <a:buAutoNum type="arabicPeriod"/>
            </a:pPr>
            <a:r>
              <a:rPr lang="en-US" dirty="0"/>
              <a:t>You can change the school year to view different academic years</a:t>
            </a:r>
          </a:p>
        </p:txBody>
      </p:sp>
    </p:spTree>
    <p:extLst>
      <p:ext uri="{BB962C8B-B14F-4D97-AF65-F5344CB8AC3E}">
        <p14:creationId xmlns:p14="http://schemas.microsoft.com/office/powerpoint/2010/main" val="172662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7A245-E958-F3A4-41E5-10635D06D8F5}"/>
              </a:ext>
            </a:extLst>
          </p:cNvPr>
          <p:cNvSpPr>
            <a:spLocks noGrp="1"/>
          </p:cNvSpPr>
          <p:nvPr>
            <p:ph type="title"/>
          </p:nvPr>
        </p:nvSpPr>
        <p:spPr>
          <a:xfrm>
            <a:off x="500743" y="473829"/>
            <a:ext cx="9849751" cy="866945"/>
          </a:xfrm>
        </p:spPr>
        <p:txBody>
          <a:bodyPr anchor="b">
            <a:normAutofit/>
          </a:bodyPr>
          <a:lstStyle/>
          <a:p>
            <a:pPr algn="ctr"/>
            <a:r>
              <a:rPr lang="en-US" sz="5400" dirty="0"/>
              <a:t>New Reporting Features 23-24</a:t>
            </a:r>
          </a:p>
        </p:txBody>
      </p:sp>
      <p:pic>
        <p:nvPicPr>
          <p:cNvPr id="4" name="Content Placeholder 5">
            <a:extLst>
              <a:ext uri="{FF2B5EF4-FFF2-40B4-BE49-F238E27FC236}">
                <a16:creationId xmlns:a16="http://schemas.microsoft.com/office/drawing/2014/main" id="{7BA2956E-26C7-33FD-2DFC-B85A7BF18CF9}"/>
              </a:ext>
            </a:extLst>
          </p:cNvPr>
          <p:cNvPicPr>
            <a:picLocks noGrp="1" noChangeAspect="1"/>
          </p:cNvPicPr>
          <p:nvPr>
            <p:ph idx="1"/>
          </p:nvPr>
        </p:nvPicPr>
        <p:blipFill>
          <a:blip r:embed="rId2"/>
          <a:stretch>
            <a:fillRect/>
          </a:stretch>
        </p:blipFill>
        <p:spPr>
          <a:xfrm>
            <a:off x="816260" y="1550953"/>
            <a:ext cx="9726703" cy="3152733"/>
          </a:xfrm>
        </p:spPr>
      </p:pic>
      <p:pic>
        <p:nvPicPr>
          <p:cNvPr id="6" name="Picture 5">
            <a:extLst>
              <a:ext uri="{FF2B5EF4-FFF2-40B4-BE49-F238E27FC236}">
                <a16:creationId xmlns:a16="http://schemas.microsoft.com/office/drawing/2014/main" id="{0D868EC6-B7CA-D931-F8C2-12135ED30B6B}"/>
              </a:ext>
            </a:extLst>
          </p:cNvPr>
          <p:cNvPicPr>
            <a:picLocks noChangeAspect="1"/>
          </p:cNvPicPr>
          <p:nvPr/>
        </p:nvPicPr>
        <p:blipFill>
          <a:blip r:embed="rId3"/>
          <a:stretch>
            <a:fillRect/>
          </a:stretch>
        </p:blipFill>
        <p:spPr>
          <a:xfrm>
            <a:off x="7782219" y="3860161"/>
            <a:ext cx="3340272" cy="2330570"/>
          </a:xfrm>
          <a:prstGeom prst="rect">
            <a:avLst/>
          </a:prstGeom>
        </p:spPr>
      </p:pic>
    </p:spTree>
    <p:extLst>
      <p:ext uri="{BB962C8B-B14F-4D97-AF65-F5344CB8AC3E}">
        <p14:creationId xmlns:p14="http://schemas.microsoft.com/office/powerpoint/2010/main" val="34850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0B4D1-8871-D032-4743-9213058E3BF3}"/>
              </a:ext>
            </a:extLst>
          </p:cNvPr>
          <p:cNvSpPr>
            <a:spLocks noGrp="1"/>
          </p:cNvSpPr>
          <p:nvPr>
            <p:ph type="title"/>
          </p:nvPr>
        </p:nvSpPr>
        <p:spPr>
          <a:xfrm>
            <a:off x="1043631" y="873940"/>
            <a:ext cx="5052369" cy="1035781"/>
          </a:xfrm>
        </p:spPr>
        <p:txBody>
          <a:bodyPr anchor="ctr">
            <a:normAutofit/>
          </a:bodyPr>
          <a:lstStyle/>
          <a:p>
            <a:pPr algn="ctr"/>
            <a:r>
              <a:rPr lang="en-US" sz="3600" b="1" dirty="0"/>
              <a:t>Achievement Levels</a:t>
            </a:r>
          </a:p>
        </p:txBody>
      </p:sp>
      <p:sp>
        <p:nvSpPr>
          <p:cNvPr id="9" name="Content Placeholder 8">
            <a:extLst>
              <a:ext uri="{FF2B5EF4-FFF2-40B4-BE49-F238E27FC236}">
                <a16:creationId xmlns:a16="http://schemas.microsoft.com/office/drawing/2014/main" id="{E61A9B08-07D2-755B-1C8C-73B7C6DB413F}"/>
              </a:ext>
            </a:extLst>
          </p:cNvPr>
          <p:cNvSpPr>
            <a:spLocks noGrp="1"/>
          </p:cNvSpPr>
          <p:nvPr>
            <p:ph idx="1"/>
          </p:nvPr>
        </p:nvSpPr>
        <p:spPr>
          <a:xfrm>
            <a:off x="1045029" y="2524721"/>
            <a:ext cx="4991629" cy="3677123"/>
          </a:xfrm>
        </p:spPr>
        <p:txBody>
          <a:bodyPr anchor="ctr">
            <a:normAutofit/>
          </a:bodyPr>
          <a:lstStyle/>
          <a:p>
            <a:r>
              <a:rPr lang="en-US" sz="1800" dirty="0"/>
              <a:t>Achievement Level Descriptors: Tell how likely a student is to succeed in the NEXT grade level based on their level of mastery of the current grade level.</a:t>
            </a:r>
          </a:p>
          <a:p>
            <a:r>
              <a:rPr lang="en-US" sz="1800" dirty="0"/>
              <a:t>Remember, for PM1 and PM2, they are measuring all grade level standards (many of which have not been taught yet)</a:t>
            </a:r>
          </a:p>
          <a:p>
            <a:r>
              <a:rPr lang="en-US" sz="1800" b="1" dirty="0"/>
              <a:t>Example: </a:t>
            </a:r>
            <a:r>
              <a:rPr lang="en-US" sz="1800" dirty="0"/>
              <a:t>a 4</a:t>
            </a:r>
            <a:r>
              <a:rPr lang="en-US" sz="1800" baseline="30000" dirty="0"/>
              <a:t>th</a:t>
            </a:r>
            <a:r>
              <a:rPr lang="en-US" sz="1800" dirty="0"/>
              <a:t> grade student scoring a level 1 on PM1: Highly likely to need substantial support for the next grade/course (meaning 5</a:t>
            </a:r>
            <a:r>
              <a:rPr lang="en-US" sz="1800" baseline="30000" dirty="0"/>
              <a:t>th</a:t>
            </a:r>
            <a:r>
              <a:rPr lang="en-US" sz="1800" dirty="0"/>
              <a:t> grade)</a:t>
            </a:r>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4994D12-1737-4410-026C-DD80A7424AC9}"/>
              </a:ext>
            </a:extLst>
          </p:cNvPr>
          <p:cNvPicPr>
            <a:picLocks noChangeAspect="1"/>
          </p:cNvPicPr>
          <p:nvPr/>
        </p:nvPicPr>
        <p:blipFill>
          <a:blip r:embed="rId2"/>
          <a:stretch>
            <a:fillRect/>
          </a:stretch>
        </p:blipFill>
        <p:spPr>
          <a:xfrm>
            <a:off x="6432077" y="1150164"/>
            <a:ext cx="5205946" cy="2459809"/>
          </a:xfrm>
          <a:prstGeom prst="rect">
            <a:avLst/>
          </a:prstGeom>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60A8BD6-E5A9-15E1-F6F4-7C03BE2388D0}"/>
              </a:ext>
            </a:extLst>
          </p:cNvPr>
          <p:cNvSpPr txBox="1"/>
          <p:nvPr/>
        </p:nvSpPr>
        <p:spPr>
          <a:xfrm>
            <a:off x="7281863" y="3744474"/>
            <a:ext cx="3876675" cy="2031325"/>
          </a:xfrm>
          <a:prstGeom prst="rect">
            <a:avLst/>
          </a:prstGeom>
          <a:noFill/>
        </p:spPr>
        <p:txBody>
          <a:bodyPr wrap="square" rtlCol="0">
            <a:spAutoFit/>
          </a:bodyPr>
          <a:lstStyle/>
          <a:p>
            <a:pPr algn="ctr"/>
            <a:r>
              <a:rPr lang="en-US" i="1" dirty="0"/>
              <a:t>*Students who scored a Level 1 or a Level 2 on PM3 in May 2023, admin and teachers have been meeting to review and check-in to see how the student is doing this year.  In some cases, we have reached out to families to discuss additional supports.</a:t>
            </a:r>
          </a:p>
        </p:txBody>
      </p:sp>
    </p:spTree>
    <p:extLst>
      <p:ext uri="{BB962C8B-B14F-4D97-AF65-F5344CB8AC3E}">
        <p14:creationId xmlns:p14="http://schemas.microsoft.com/office/powerpoint/2010/main" val="545906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820</Words>
  <Application>Microsoft Office PowerPoint</Application>
  <PresentationFormat>Widescreen</PresentationFormat>
  <Paragraphs>79</Paragraphs>
  <Slides>14</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Arial Narrow</vt:lpstr>
      <vt:lpstr>Calibri</vt:lpstr>
      <vt:lpstr>Calibri Light</vt:lpstr>
      <vt:lpstr>Franklin Gothic Book</vt:lpstr>
      <vt:lpstr>Franklin Gothic Medium</vt:lpstr>
      <vt:lpstr>Gill Sans MT</vt:lpstr>
      <vt:lpstr>Times New Roman</vt:lpstr>
      <vt:lpstr>Office Theme</vt:lpstr>
      <vt:lpstr>Cambium Assessment PPT</vt:lpstr>
      <vt:lpstr>PowerPoint Presentation</vt:lpstr>
      <vt:lpstr>FAST Florida Assessment of Student Thinking</vt:lpstr>
      <vt:lpstr>Administration Schedule</vt:lpstr>
      <vt:lpstr>Testing Overview</vt:lpstr>
      <vt:lpstr>PowerPoint Presentation</vt:lpstr>
      <vt:lpstr>PowerPoint Presentation</vt:lpstr>
      <vt:lpstr>Accessing Your Student’s Scores</vt:lpstr>
      <vt:lpstr>New Reporting Features 23-24</vt:lpstr>
      <vt:lpstr>Achievement Levels</vt:lpstr>
      <vt:lpstr>Grade 3</vt:lpstr>
      <vt:lpstr>Grade 4</vt:lpstr>
      <vt:lpstr>Grade 5</vt:lpstr>
      <vt:lpstr>Sample Items are available through flfast.org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Sawruk</dc:creator>
  <cp:lastModifiedBy>Clare Celebi</cp:lastModifiedBy>
  <cp:revision>4</cp:revision>
  <dcterms:created xsi:type="dcterms:W3CDTF">2022-08-17T03:00:25Z</dcterms:created>
  <dcterms:modified xsi:type="dcterms:W3CDTF">2023-09-28T12:32:51Z</dcterms:modified>
</cp:coreProperties>
</file>