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8" r:id="rId2"/>
    <p:sldId id="260" r:id="rId3"/>
  </p:sldIdLst>
  <p:sldSz cx="7772400" cy="10058400"/>
  <p:notesSz cx="7102475" cy="9388475"/>
  <p:embeddedFontLst>
    <p:embeddedFont>
      <p:font typeface="Abadi" panose="020B0604020104020204" pitchFamily="34" charset="0"/>
      <p:regular r:id="rId5"/>
      <p:italic r:id="rId6"/>
      <p:boldItalic r:id="rId7"/>
    </p:embeddedFont>
    <p:embeddedFont>
      <p:font typeface="Alasassy Caps" pitchFamily="2" charset="0"/>
      <p:regular r:id="rId8"/>
      <p:bold r:id="rId9"/>
      <p:italic r:id="rId10"/>
      <p:boldItalic r:id="rId11"/>
    </p:embeddedFont>
    <p:embeddedFont>
      <p:font typeface="Berlin Sans FB" panose="020E0602020502020306" pitchFamily="34" charset="0"/>
      <p:regular r:id="rId12"/>
      <p:bold r:id="rId13"/>
    </p:embeddedFont>
    <p:embeddedFont>
      <p:font typeface="Dreaming Outloud Pro" panose="03050502040302030504" pitchFamily="66" charset="0"/>
      <p:regular r:id="rId14"/>
      <p:italic r:id="rId15"/>
    </p:embeddedFont>
    <p:embeddedFont>
      <p:font typeface="Franklin Gothic Heavy" panose="020B0903020102020204" pitchFamily="34" charset="0"/>
      <p:regular r:id="rId16"/>
      <p:italic r:id="rId17"/>
    </p:embeddedFont>
    <p:embeddedFont>
      <p:font typeface="Garamond" panose="02020404030301010803" pitchFamily="18" charset="0"/>
      <p:regular r:id="rId18"/>
      <p:bold r:id="rId19"/>
      <p:italic r:id="rId20"/>
    </p:embeddedFont>
    <p:embeddedFont>
      <p:font typeface="Gautami" panose="020B0502040204020203" pitchFamily="34" charset="0"/>
      <p:regular r:id="rId21"/>
      <p:bold r:id="rId22"/>
    </p:embeddedFont>
    <p:embeddedFont>
      <p:font typeface="Kermit" panose="020F0503040000060003" pitchFamily="34" charset="0"/>
      <p:regular r:id="rId23"/>
      <p:bold r:id="rId24"/>
      <p:italic r:id="rId25"/>
      <p:boldItalic r:id="rId26"/>
    </p:embeddedFont>
    <p:embeddedFont>
      <p:font typeface="Kermit Extrabold" panose="020F0503040000060003" pitchFamily="34"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ABF"/>
    <a:srgbClr val="81D1C4"/>
    <a:srgbClr val="5FC5B4"/>
    <a:srgbClr val="F9E687"/>
    <a:srgbClr val="FFCCCC"/>
    <a:srgbClr val="C0DDFC"/>
    <a:srgbClr val="FEBEE0"/>
    <a:srgbClr val="FFF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294DB-9165-4562-8B4A-44C6FF37C46D}" v="36" dt="2026-05-11T16:19:48.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389" autoAdjust="0"/>
  </p:normalViewPr>
  <p:slideViewPr>
    <p:cSldViewPr>
      <p:cViewPr>
        <p:scale>
          <a:sx n="100" d="100"/>
          <a:sy n="100" d="100"/>
        </p:scale>
        <p:origin x="732" y="-1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font" Target="fonts/font2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32" Type="http://schemas.microsoft.com/office/2016/11/relationships/changesInfo" Target="changesInfos/changesInfo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font" Target="fonts/font15.fntdata"/><Relationship Id="rId31"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font" Target="fonts/font23.fntdata"/><Relationship Id="rId30" Type="http://schemas.openxmlformats.org/officeDocument/2006/relationships/theme" Target="theme/theme1.xml"/><Relationship Id="rId8"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Pfaff" userId="c72e677d-3668-46f4-a693-5613ed028ec3" providerId="ADAL" clId="{63949799-575C-411C-BAE7-F4CB2D4F5618}"/>
    <pc:docChg chg="custSel modSld">
      <pc:chgData name="Christine Pfaff" userId="c72e677d-3668-46f4-a693-5613ed028ec3" providerId="ADAL" clId="{63949799-575C-411C-BAE7-F4CB2D4F5618}" dt="2026-05-11T19:54:42.290" v="31" actId="122"/>
      <pc:docMkLst>
        <pc:docMk/>
      </pc:docMkLst>
      <pc:sldChg chg="modSp mod">
        <pc:chgData name="Christine Pfaff" userId="c72e677d-3668-46f4-a693-5613ed028ec3" providerId="ADAL" clId="{63949799-575C-411C-BAE7-F4CB2D4F5618}" dt="2026-05-11T19:54:42.290" v="31" actId="122"/>
        <pc:sldMkLst>
          <pc:docMk/>
          <pc:sldMk cId="0" sldId="258"/>
        </pc:sldMkLst>
        <pc:spChg chg="mod">
          <ac:chgData name="Christine Pfaff" userId="c72e677d-3668-46f4-a693-5613ed028ec3" providerId="ADAL" clId="{63949799-575C-411C-BAE7-F4CB2D4F5618}" dt="2026-05-11T19:54:42.290" v="31" actId="122"/>
          <ac:spMkLst>
            <pc:docMk/>
            <pc:sldMk cId="0" sldId="258"/>
            <ac:spMk id="53" creationId="{D5C0B7F3-38B1-41DB-73F7-99E9B312A7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9EC36A66-9889-4A4C-BCDA-EECF73AB3E89}" type="datetimeFigureOut">
              <a:rPr lang="en-US" smtClean="0"/>
              <a:t>5/11/2026</a:t>
            </a:fld>
            <a:endParaRPr lang="en-US"/>
          </a:p>
        </p:txBody>
      </p:sp>
      <p:sp>
        <p:nvSpPr>
          <p:cNvPr id="4" name="Slide Image Placeholder 3"/>
          <p:cNvSpPr>
            <a:spLocks noGrp="1" noRot="1" noChangeAspect="1"/>
          </p:cNvSpPr>
          <p:nvPr>
            <p:ph type="sldImg" idx="2"/>
          </p:nvPr>
        </p:nvSpPr>
        <p:spPr>
          <a:xfrm>
            <a:off x="2327275" y="1173163"/>
            <a:ext cx="2447925"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92017DB8-3832-4825-88D6-24125614217B}" type="slidenum">
              <a:rPr lang="en-US" smtClean="0"/>
              <a:t>‹#›</a:t>
            </a:fld>
            <a:endParaRPr lang="en-US"/>
          </a:p>
        </p:txBody>
      </p:sp>
    </p:spTree>
    <p:extLst>
      <p:ext uri="{BB962C8B-B14F-4D97-AF65-F5344CB8AC3E}">
        <p14:creationId xmlns:p14="http://schemas.microsoft.com/office/powerpoint/2010/main" val="285132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17DB8-3832-4825-88D6-24125614217B}" type="slidenum">
              <a:rPr lang="en-US" smtClean="0"/>
              <a:t>1</a:t>
            </a:fld>
            <a:endParaRPr lang="en-US"/>
          </a:p>
        </p:txBody>
      </p:sp>
    </p:spTree>
    <p:extLst>
      <p:ext uri="{BB962C8B-B14F-4D97-AF65-F5344CB8AC3E}">
        <p14:creationId xmlns:p14="http://schemas.microsoft.com/office/powerpoint/2010/main" val="181307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ADF35-2CEA-FC7C-3C19-1F0C8E7F6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D2ABA-867B-89AE-7140-E12489F06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CB29B-F6CD-6026-5D87-D15DE311DC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24A38A-F761-93C2-3D35-0CBCAAAD87A5}"/>
              </a:ext>
            </a:extLst>
          </p:cNvPr>
          <p:cNvSpPr>
            <a:spLocks noGrp="1"/>
          </p:cNvSpPr>
          <p:nvPr>
            <p:ph type="sldNum" sz="quarter" idx="5"/>
          </p:nvPr>
        </p:nvSpPr>
        <p:spPr/>
        <p:txBody>
          <a:bodyPr/>
          <a:lstStyle/>
          <a:p>
            <a:fld id="{92017DB8-3832-4825-88D6-24125614217B}" type="slidenum">
              <a:rPr lang="en-US" smtClean="0"/>
              <a:t>2</a:t>
            </a:fld>
            <a:endParaRPr lang="en-US"/>
          </a:p>
        </p:txBody>
      </p:sp>
    </p:spTree>
    <p:extLst>
      <p:ext uri="{BB962C8B-B14F-4D97-AF65-F5344CB8AC3E}">
        <p14:creationId xmlns:p14="http://schemas.microsoft.com/office/powerpoint/2010/main" val="376955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microsoft.com/office/2007/relationships/hdphoto" Target="../media/hdphoto1.wdp"/><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hyperlink" Target="http://www.starfall.com/" TargetMode="External"/><Relationship Id="rId13" Type="http://schemas.openxmlformats.org/officeDocument/2006/relationships/hyperlink" Target="https://fcrr.org/" TargetMode="External"/><Relationship Id="rId18" Type="http://schemas.openxmlformats.org/officeDocument/2006/relationships/hyperlink" Target="https://jaxpubliclibrary.org/tags/summer-reading" TargetMode="External"/><Relationship Id="rId3" Type="http://schemas.openxmlformats.org/officeDocument/2006/relationships/image" Target="../media/image1.svg"/><Relationship Id="rId7" Type="http://schemas.openxmlformats.org/officeDocument/2006/relationships/hyperlink" Target="https://clever.com/oauth/authorize?channel=clever&amp;client_id=4c63c1cf623dce82caac&amp;confirmed=true&amp;district_id=525d5d5f6fa558120c0010fc&amp;redirect_uri=https%3A%2F%2Fclever.com%2Fin%2Fauth_callback&amp;response_type=code&amp;state=ec81a088f4034a57b9984bf1dff8565d873ff04175d218e89017f28004faf88e" TargetMode="External"/><Relationship Id="rId12" Type="http://schemas.openxmlformats.org/officeDocument/2006/relationships/hyperlink" Target="http://www.kahnacademy.org/" TargetMode="External"/><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hyperlink" Target="https://home.xtramath.org/" TargetMode="External"/><Relationship Id="rId5" Type="http://schemas.openxmlformats.org/officeDocument/2006/relationships/image" Target="../media/image3.svg"/><Relationship Id="rId15" Type="http://schemas.openxmlformats.org/officeDocument/2006/relationships/hyperlink" Target="https://sjcpls.org/summer-reading-program/" TargetMode="External"/><Relationship Id="rId10" Type="http://schemas.openxmlformats.org/officeDocument/2006/relationships/hyperlink" Target="https://storytimefromspace.com/" TargetMode="External"/><Relationship Id="rId4" Type="http://schemas.openxmlformats.org/officeDocument/2006/relationships/image" Target="../media/image2.svg"/><Relationship Id="rId9" Type="http://schemas.openxmlformats.org/officeDocument/2006/relationships/hyperlink" Target="http://www.storylineonline.net/" TargetMode="External"/><Relationship Id="rId14" Type="http://schemas.openxmlformats.org/officeDocument/2006/relationships/hyperlink" Target="https://www.readwork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10800000">
            <a:off x="4779218" y="7490236"/>
            <a:ext cx="2845090" cy="2660159"/>
          </a:xfrm>
          <a:custGeom>
            <a:avLst/>
            <a:gdLst/>
            <a:ahLst/>
            <a:cxnLst/>
            <a:rect l="l" t="t" r="r" b="b"/>
            <a:pathLst>
              <a:path w="6207470" h="5803984">
                <a:moveTo>
                  <a:pt x="0" y="0"/>
                </a:moveTo>
                <a:lnTo>
                  <a:pt x="6207469" y="0"/>
                </a:lnTo>
                <a:lnTo>
                  <a:pt x="6207469" y="5803984"/>
                </a:lnTo>
                <a:lnTo>
                  <a:pt x="0" y="5803984"/>
                </a:lnTo>
                <a:lnTo>
                  <a:pt x="0" y="0"/>
                </a:lnTo>
                <a:close/>
              </a:path>
            </a:pathLst>
          </a:custGeom>
          <a:blipFill>
            <a:blip>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825" dirty="0"/>
          </a:p>
        </p:txBody>
      </p:sp>
      <p:grpSp>
        <p:nvGrpSpPr>
          <p:cNvPr id="36" name="Group 16">
            <a:extLst>
              <a:ext uri="{FF2B5EF4-FFF2-40B4-BE49-F238E27FC236}">
                <a16:creationId xmlns:a16="http://schemas.microsoft.com/office/drawing/2014/main" id="{51031B66-EFDD-B2B4-9326-EE4A67ED0167}"/>
              </a:ext>
            </a:extLst>
          </p:cNvPr>
          <p:cNvGrpSpPr/>
          <p:nvPr/>
        </p:nvGrpSpPr>
        <p:grpSpPr>
          <a:xfrm>
            <a:off x="5106129" y="6169477"/>
            <a:ext cx="1806448" cy="3349558"/>
            <a:chOff x="0" y="-47625"/>
            <a:chExt cx="679902" cy="1331194"/>
          </a:xfrm>
        </p:grpSpPr>
        <p:sp>
          <p:nvSpPr>
            <p:cNvPr id="41" name="Freeform 17">
              <a:extLst>
                <a:ext uri="{FF2B5EF4-FFF2-40B4-BE49-F238E27FC236}">
                  <a16:creationId xmlns:a16="http://schemas.microsoft.com/office/drawing/2014/main" id="{D6174A1B-E2FE-7A3D-3242-F6BFD6CD3C1F}"/>
                </a:ext>
              </a:extLst>
            </p:cNvPr>
            <p:cNvSpPr/>
            <p:nvPr/>
          </p:nvSpPr>
          <p:spPr>
            <a:xfrm>
              <a:off x="3995" y="-41168"/>
              <a:ext cx="675907" cy="1283569"/>
            </a:xfrm>
            <a:custGeom>
              <a:avLst/>
              <a:gdLst/>
              <a:ahLst/>
              <a:cxnLst/>
              <a:rect l="l" t="t" r="r" b="b"/>
              <a:pathLst>
                <a:path w="675907" h="1283569">
                  <a:moveTo>
                    <a:pt x="71990" y="0"/>
                  </a:moveTo>
                  <a:lnTo>
                    <a:pt x="603917" y="0"/>
                  </a:lnTo>
                  <a:cubicBezTo>
                    <a:pt x="623010" y="0"/>
                    <a:pt x="641321" y="7585"/>
                    <a:pt x="654821" y="21085"/>
                  </a:cubicBezTo>
                  <a:cubicBezTo>
                    <a:pt x="668322" y="34586"/>
                    <a:pt x="675907" y="52897"/>
                    <a:pt x="675907" y="71990"/>
                  </a:cubicBezTo>
                  <a:lnTo>
                    <a:pt x="675907" y="1211579"/>
                  </a:lnTo>
                  <a:cubicBezTo>
                    <a:pt x="675907" y="1230672"/>
                    <a:pt x="668322" y="1248983"/>
                    <a:pt x="654821" y="1262484"/>
                  </a:cubicBezTo>
                  <a:cubicBezTo>
                    <a:pt x="641321" y="1275985"/>
                    <a:pt x="623010" y="1283569"/>
                    <a:pt x="603917" y="1283569"/>
                  </a:cubicBezTo>
                  <a:lnTo>
                    <a:pt x="71990" y="1283569"/>
                  </a:lnTo>
                  <a:cubicBezTo>
                    <a:pt x="52897" y="1283569"/>
                    <a:pt x="34586" y="1275985"/>
                    <a:pt x="21085" y="1262484"/>
                  </a:cubicBezTo>
                  <a:cubicBezTo>
                    <a:pt x="7585" y="1248983"/>
                    <a:pt x="0" y="1230672"/>
                    <a:pt x="0" y="1211579"/>
                  </a:cubicBezTo>
                  <a:lnTo>
                    <a:pt x="0" y="71990"/>
                  </a:lnTo>
                  <a:cubicBezTo>
                    <a:pt x="0" y="52897"/>
                    <a:pt x="7585" y="34586"/>
                    <a:pt x="21085" y="21085"/>
                  </a:cubicBezTo>
                  <a:cubicBezTo>
                    <a:pt x="34586" y="7585"/>
                    <a:pt x="52897" y="0"/>
                    <a:pt x="71990" y="0"/>
                  </a:cubicBezTo>
                  <a:close/>
                </a:path>
              </a:pathLst>
            </a:custGeom>
            <a:solidFill>
              <a:srgbClr val="FFCCCC"/>
            </a:solidFill>
          </p:spPr>
          <p:txBody>
            <a:bodyPr/>
            <a:lstStyle/>
            <a:p>
              <a:endParaRPr lang="en-US" sz="825" dirty="0"/>
            </a:p>
          </p:txBody>
        </p:sp>
        <p:sp>
          <p:nvSpPr>
            <p:cNvPr id="43" name="TextBox 18">
              <a:extLst>
                <a:ext uri="{FF2B5EF4-FFF2-40B4-BE49-F238E27FC236}">
                  <a16:creationId xmlns:a16="http://schemas.microsoft.com/office/drawing/2014/main" id="{F3B3EF0C-5494-AF1F-0988-5D23540040B2}"/>
                </a:ext>
              </a:extLst>
            </p:cNvPr>
            <p:cNvSpPr txBox="1"/>
            <p:nvPr/>
          </p:nvSpPr>
          <p:spPr>
            <a:xfrm>
              <a:off x="0" y="-47625"/>
              <a:ext cx="675907" cy="1331194"/>
            </a:xfrm>
            <a:prstGeom prst="rect">
              <a:avLst/>
            </a:prstGeom>
          </p:spPr>
          <p:txBody>
            <a:bodyPr lIns="33794" tIns="33794" rIns="33794" bIns="33794" rtlCol="0" anchor="ctr"/>
            <a:lstStyle/>
            <a:p>
              <a:pPr algn="ctr">
                <a:lnSpc>
                  <a:spcPts val="1863"/>
                </a:lnSpc>
              </a:pPr>
              <a:endParaRPr sz="825"/>
            </a:p>
          </p:txBody>
        </p:sp>
      </p:grpSp>
      <p:sp>
        <p:nvSpPr>
          <p:cNvPr id="2" name="Freeform 2"/>
          <p:cNvSpPr/>
          <p:nvPr/>
        </p:nvSpPr>
        <p:spPr>
          <a:xfrm rot="-10800000">
            <a:off x="-99955" y="-635160"/>
            <a:ext cx="1979153" cy="2211344"/>
          </a:xfrm>
          <a:custGeom>
            <a:avLst/>
            <a:gdLst/>
            <a:ahLst/>
            <a:cxnLst/>
            <a:rect l="l" t="t" r="r" b="b"/>
            <a:pathLst>
              <a:path w="4318152" h="4824750">
                <a:moveTo>
                  <a:pt x="0" y="0"/>
                </a:moveTo>
                <a:lnTo>
                  <a:pt x="4318151" y="0"/>
                </a:lnTo>
                <a:lnTo>
                  <a:pt x="4318151" y="4824750"/>
                </a:lnTo>
                <a:lnTo>
                  <a:pt x="0" y="48247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825"/>
          </a:p>
        </p:txBody>
      </p:sp>
      <p:sp>
        <p:nvSpPr>
          <p:cNvPr id="3" name="Freeform 3"/>
          <p:cNvSpPr/>
          <p:nvPr/>
        </p:nvSpPr>
        <p:spPr>
          <a:xfrm rot="-10800000" flipH="1">
            <a:off x="5893154" y="-635160"/>
            <a:ext cx="1979153" cy="2211344"/>
          </a:xfrm>
          <a:custGeom>
            <a:avLst/>
            <a:gdLst/>
            <a:ahLst/>
            <a:cxnLst/>
            <a:rect l="l" t="t" r="r" b="b"/>
            <a:pathLst>
              <a:path w="4318152" h="4824750">
                <a:moveTo>
                  <a:pt x="4318152" y="0"/>
                </a:moveTo>
                <a:lnTo>
                  <a:pt x="0" y="0"/>
                </a:lnTo>
                <a:lnTo>
                  <a:pt x="0" y="4824750"/>
                </a:lnTo>
                <a:lnTo>
                  <a:pt x="4318152" y="4824750"/>
                </a:lnTo>
                <a:lnTo>
                  <a:pt x="4318152"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825"/>
          </a:p>
        </p:txBody>
      </p:sp>
      <p:sp>
        <p:nvSpPr>
          <p:cNvPr id="4" name="Freeform 4"/>
          <p:cNvSpPr/>
          <p:nvPr/>
        </p:nvSpPr>
        <p:spPr>
          <a:xfrm rot="-8274182">
            <a:off x="-740545" y="4889969"/>
            <a:ext cx="2140715" cy="2001569"/>
          </a:xfrm>
          <a:custGeom>
            <a:avLst/>
            <a:gdLst/>
            <a:ahLst/>
            <a:cxnLst/>
            <a:rect l="l" t="t" r="r" b="b"/>
            <a:pathLst>
              <a:path w="4670651" h="4367059">
                <a:moveTo>
                  <a:pt x="0" y="0"/>
                </a:moveTo>
                <a:lnTo>
                  <a:pt x="4670651" y="0"/>
                </a:lnTo>
                <a:lnTo>
                  <a:pt x="4670651" y="4367059"/>
                </a:lnTo>
                <a:lnTo>
                  <a:pt x="0" y="43670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825"/>
          </a:p>
        </p:txBody>
      </p:sp>
      <p:sp>
        <p:nvSpPr>
          <p:cNvPr id="5" name="Freeform 5"/>
          <p:cNvSpPr/>
          <p:nvPr/>
        </p:nvSpPr>
        <p:spPr>
          <a:xfrm rot="10172327">
            <a:off x="-250199" y="1802033"/>
            <a:ext cx="1592332" cy="2716131"/>
          </a:xfrm>
          <a:custGeom>
            <a:avLst/>
            <a:gdLst/>
            <a:ahLst/>
            <a:cxnLst/>
            <a:rect l="l" t="t" r="r" b="b"/>
            <a:pathLst>
              <a:path w="3474178" h="5926104">
                <a:moveTo>
                  <a:pt x="0" y="0"/>
                </a:moveTo>
                <a:lnTo>
                  <a:pt x="3474179" y="0"/>
                </a:lnTo>
                <a:lnTo>
                  <a:pt x="3474179" y="5926104"/>
                </a:lnTo>
                <a:lnTo>
                  <a:pt x="0" y="592610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sz="825"/>
          </a:p>
        </p:txBody>
      </p:sp>
      <p:sp>
        <p:nvSpPr>
          <p:cNvPr id="6" name="Freeform 6"/>
          <p:cNvSpPr/>
          <p:nvPr/>
        </p:nvSpPr>
        <p:spPr>
          <a:xfrm rot="8267035" flipH="1">
            <a:off x="6372181" y="4889716"/>
            <a:ext cx="2140715" cy="2001569"/>
          </a:xfrm>
          <a:custGeom>
            <a:avLst/>
            <a:gdLst/>
            <a:ahLst/>
            <a:cxnLst/>
            <a:rect l="l" t="t" r="r" b="b"/>
            <a:pathLst>
              <a:path w="4670651" h="4367059">
                <a:moveTo>
                  <a:pt x="4670651" y="0"/>
                </a:moveTo>
                <a:lnTo>
                  <a:pt x="0" y="0"/>
                </a:lnTo>
                <a:lnTo>
                  <a:pt x="0" y="4367059"/>
                </a:lnTo>
                <a:lnTo>
                  <a:pt x="4670651" y="4367059"/>
                </a:lnTo>
                <a:lnTo>
                  <a:pt x="4670651"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825"/>
          </a:p>
        </p:txBody>
      </p:sp>
      <p:sp>
        <p:nvSpPr>
          <p:cNvPr id="7" name="Freeform 7"/>
          <p:cNvSpPr/>
          <p:nvPr/>
        </p:nvSpPr>
        <p:spPr>
          <a:xfrm rot="-10188269" flipH="1">
            <a:off x="6435752" y="1802033"/>
            <a:ext cx="1592332" cy="2716131"/>
          </a:xfrm>
          <a:custGeom>
            <a:avLst/>
            <a:gdLst/>
            <a:ahLst/>
            <a:cxnLst/>
            <a:rect l="l" t="t" r="r" b="b"/>
            <a:pathLst>
              <a:path w="3474178" h="5926104">
                <a:moveTo>
                  <a:pt x="3474179" y="0"/>
                </a:moveTo>
                <a:lnTo>
                  <a:pt x="0" y="0"/>
                </a:lnTo>
                <a:lnTo>
                  <a:pt x="0" y="5926104"/>
                </a:lnTo>
                <a:lnTo>
                  <a:pt x="3474179" y="5926104"/>
                </a:lnTo>
                <a:lnTo>
                  <a:pt x="3474179"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sz="825"/>
          </a:p>
        </p:txBody>
      </p:sp>
      <p:sp>
        <p:nvSpPr>
          <p:cNvPr id="9" name="Freeform 9"/>
          <p:cNvSpPr/>
          <p:nvPr/>
        </p:nvSpPr>
        <p:spPr>
          <a:xfrm rot="-10800000" flipH="1">
            <a:off x="148043" y="7490236"/>
            <a:ext cx="2845090" cy="2660159"/>
          </a:xfrm>
          <a:custGeom>
            <a:avLst/>
            <a:gdLst/>
            <a:ahLst/>
            <a:cxnLst/>
            <a:rect l="l" t="t" r="r" b="b"/>
            <a:pathLst>
              <a:path w="6207470" h="5803984">
                <a:moveTo>
                  <a:pt x="6207470" y="0"/>
                </a:moveTo>
                <a:lnTo>
                  <a:pt x="0" y="0"/>
                </a:lnTo>
                <a:lnTo>
                  <a:pt x="0" y="5803984"/>
                </a:lnTo>
                <a:lnTo>
                  <a:pt x="6207470" y="5803984"/>
                </a:lnTo>
                <a:lnTo>
                  <a:pt x="6207470" y="0"/>
                </a:lnTo>
                <a:close/>
              </a:path>
            </a:pathLst>
          </a:custGeom>
          <a:blipFill>
            <a:blip>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825"/>
          </a:p>
        </p:txBody>
      </p:sp>
      <p:grpSp>
        <p:nvGrpSpPr>
          <p:cNvPr id="10" name="Group 10"/>
          <p:cNvGrpSpPr/>
          <p:nvPr/>
        </p:nvGrpSpPr>
        <p:grpSpPr>
          <a:xfrm>
            <a:off x="889622" y="7720201"/>
            <a:ext cx="4098281" cy="1838713"/>
            <a:chOff x="0" y="0"/>
            <a:chExt cx="1561091" cy="700390"/>
          </a:xfrm>
        </p:grpSpPr>
        <p:sp>
          <p:nvSpPr>
            <p:cNvPr id="11" name="Freeform 11"/>
            <p:cNvSpPr/>
            <p:nvPr/>
          </p:nvSpPr>
          <p:spPr>
            <a:xfrm>
              <a:off x="0" y="0"/>
              <a:ext cx="1561091" cy="700390"/>
            </a:xfrm>
            <a:custGeom>
              <a:avLst/>
              <a:gdLst/>
              <a:ahLst/>
              <a:cxnLst/>
              <a:rect l="l" t="t" r="r" b="b"/>
              <a:pathLst>
                <a:path w="1561091" h="700390">
                  <a:moveTo>
                    <a:pt x="31170" y="0"/>
                  </a:moveTo>
                  <a:lnTo>
                    <a:pt x="1529921" y="0"/>
                  </a:lnTo>
                  <a:cubicBezTo>
                    <a:pt x="1547136" y="0"/>
                    <a:pt x="1561091" y="13955"/>
                    <a:pt x="1561091" y="31170"/>
                  </a:cubicBezTo>
                  <a:lnTo>
                    <a:pt x="1561091" y="669221"/>
                  </a:lnTo>
                  <a:cubicBezTo>
                    <a:pt x="1561091" y="686435"/>
                    <a:pt x="1547136" y="700390"/>
                    <a:pt x="1529921" y="700390"/>
                  </a:cubicBezTo>
                  <a:lnTo>
                    <a:pt x="31170" y="700390"/>
                  </a:lnTo>
                  <a:cubicBezTo>
                    <a:pt x="13955" y="700390"/>
                    <a:pt x="0" y="686435"/>
                    <a:pt x="0" y="669221"/>
                  </a:cubicBezTo>
                  <a:lnTo>
                    <a:pt x="0" y="31170"/>
                  </a:lnTo>
                  <a:cubicBezTo>
                    <a:pt x="0" y="13955"/>
                    <a:pt x="13955" y="0"/>
                    <a:pt x="31170" y="0"/>
                  </a:cubicBezTo>
                  <a:close/>
                </a:path>
              </a:pathLst>
            </a:custGeom>
            <a:solidFill>
              <a:srgbClr val="FFFFFF"/>
            </a:solidFill>
          </p:spPr>
          <p:txBody>
            <a:bodyPr/>
            <a:lstStyle/>
            <a:p>
              <a:endParaRPr lang="en-US" sz="825"/>
            </a:p>
          </p:txBody>
        </p:sp>
        <p:sp>
          <p:nvSpPr>
            <p:cNvPr id="12" name="TextBox 12"/>
            <p:cNvSpPr txBox="1"/>
            <p:nvPr/>
          </p:nvSpPr>
          <p:spPr>
            <a:xfrm>
              <a:off x="0" y="-47625"/>
              <a:ext cx="1561091" cy="748015"/>
            </a:xfrm>
            <a:prstGeom prst="rect">
              <a:avLst/>
            </a:prstGeom>
          </p:spPr>
          <p:txBody>
            <a:bodyPr lIns="33794" tIns="33794" rIns="33794" bIns="33794" rtlCol="0" anchor="ctr"/>
            <a:lstStyle/>
            <a:p>
              <a:pPr algn="ctr">
                <a:lnSpc>
                  <a:spcPts val="1863"/>
                </a:lnSpc>
              </a:pPr>
              <a:endParaRPr sz="825"/>
            </a:p>
          </p:txBody>
        </p:sp>
      </p:grpSp>
      <p:grpSp>
        <p:nvGrpSpPr>
          <p:cNvPr id="13" name="Group 13"/>
          <p:cNvGrpSpPr/>
          <p:nvPr/>
        </p:nvGrpSpPr>
        <p:grpSpPr>
          <a:xfrm>
            <a:off x="928247" y="2195146"/>
            <a:ext cx="4098281" cy="1838713"/>
            <a:chOff x="0" y="0"/>
            <a:chExt cx="1561091" cy="700390"/>
          </a:xfrm>
        </p:grpSpPr>
        <p:sp>
          <p:nvSpPr>
            <p:cNvPr id="14" name="Freeform 14"/>
            <p:cNvSpPr/>
            <p:nvPr/>
          </p:nvSpPr>
          <p:spPr>
            <a:xfrm>
              <a:off x="0" y="0"/>
              <a:ext cx="1561091" cy="700390"/>
            </a:xfrm>
            <a:custGeom>
              <a:avLst/>
              <a:gdLst/>
              <a:ahLst/>
              <a:cxnLst/>
              <a:rect l="l" t="t" r="r" b="b"/>
              <a:pathLst>
                <a:path w="1561091" h="700390">
                  <a:moveTo>
                    <a:pt x="31170" y="0"/>
                  </a:moveTo>
                  <a:lnTo>
                    <a:pt x="1529921" y="0"/>
                  </a:lnTo>
                  <a:cubicBezTo>
                    <a:pt x="1547136" y="0"/>
                    <a:pt x="1561091" y="13955"/>
                    <a:pt x="1561091" y="31170"/>
                  </a:cubicBezTo>
                  <a:lnTo>
                    <a:pt x="1561091" y="669221"/>
                  </a:lnTo>
                  <a:cubicBezTo>
                    <a:pt x="1561091" y="686435"/>
                    <a:pt x="1547136" y="700390"/>
                    <a:pt x="1529921" y="700390"/>
                  </a:cubicBezTo>
                  <a:lnTo>
                    <a:pt x="31170" y="700390"/>
                  </a:lnTo>
                  <a:cubicBezTo>
                    <a:pt x="13955" y="700390"/>
                    <a:pt x="0" y="686435"/>
                    <a:pt x="0" y="669221"/>
                  </a:cubicBezTo>
                  <a:lnTo>
                    <a:pt x="0" y="31170"/>
                  </a:lnTo>
                  <a:cubicBezTo>
                    <a:pt x="0" y="13955"/>
                    <a:pt x="13955" y="0"/>
                    <a:pt x="31170" y="0"/>
                  </a:cubicBezTo>
                  <a:close/>
                </a:path>
              </a:pathLst>
            </a:custGeom>
            <a:solidFill>
              <a:srgbClr val="FFFFFF"/>
            </a:solidFill>
          </p:spPr>
          <p:txBody>
            <a:bodyPr/>
            <a:lstStyle/>
            <a:p>
              <a:endParaRPr lang="en-US" sz="825"/>
            </a:p>
          </p:txBody>
        </p:sp>
        <p:sp>
          <p:nvSpPr>
            <p:cNvPr id="15" name="TextBox 15"/>
            <p:cNvSpPr txBox="1"/>
            <p:nvPr/>
          </p:nvSpPr>
          <p:spPr>
            <a:xfrm>
              <a:off x="0" y="-47625"/>
              <a:ext cx="1561091" cy="748015"/>
            </a:xfrm>
            <a:prstGeom prst="rect">
              <a:avLst/>
            </a:prstGeom>
          </p:spPr>
          <p:txBody>
            <a:bodyPr lIns="33794" tIns="33794" rIns="33794" bIns="33794" rtlCol="0" anchor="ctr"/>
            <a:lstStyle/>
            <a:p>
              <a:pPr algn="ctr">
                <a:lnSpc>
                  <a:spcPts val="1863"/>
                </a:lnSpc>
              </a:pPr>
              <a:endParaRPr sz="825"/>
            </a:p>
          </p:txBody>
        </p:sp>
      </p:grpSp>
      <p:grpSp>
        <p:nvGrpSpPr>
          <p:cNvPr id="16" name="Group 16"/>
          <p:cNvGrpSpPr/>
          <p:nvPr/>
        </p:nvGrpSpPr>
        <p:grpSpPr>
          <a:xfrm>
            <a:off x="5108319" y="2580053"/>
            <a:ext cx="1774436" cy="3482606"/>
            <a:chOff x="0" y="0"/>
            <a:chExt cx="675907" cy="1283569"/>
          </a:xfrm>
        </p:grpSpPr>
        <p:sp>
          <p:nvSpPr>
            <p:cNvPr id="17" name="Freeform 17"/>
            <p:cNvSpPr/>
            <p:nvPr/>
          </p:nvSpPr>
          <p:spPr>
            <a:xfrm>
              <a:off x="0" y="0"/>
              <a:ext cx="675907" cy="1283569"/>
            </a:xfrm>
            <a:custGeom>
              <a:avLst/>
              <a:gdLst/>
              <a:ahLst/>
              <a:cxnLst/>
              <a:rect l="l" t="t" r="r" b="b"/>
              <a:pathLst>
                <a:path w="675907" h="1283569">
                  <a:moveTo>
                    <a:pt x="71990" y="0"/>
                  </a:moveTo>
                  <a:lnTo>
                    <a:pt x="603917" y="0"/>
                  </a:lnTo>
                  <a:cubicBezTo>
                    <a:pt x="623010" y="0"/>
                    <a:pt x="641321" y="7585"/>
                    <a:pt x="654821" y="21085"/>
                  </a:cubicBezTo>
                  <a:cubicBezTo>
                    <a:pt x="668322" y="34586"/>
                    <a:pt x="675907" y="52897"/>
                    <a:pt x="675907" y="71990"/>
                  </a:cubicBezTo>
                  <a:lnTo>
                    <a:pt x="675907" y="1211579"/>
                  </a:lnTo>
                  <a:cubicBezTo>
                    <a:pt x="675907" y="1230672"/>
                    <a:pt x="668322" y="1248983"/>
                    <a:pt x="654821" y="1262484"/>
                  </a:cubicBezTo>
                  <a:cubicBezTo>
                    <a:pt x="641321" y="1275985"/>
                    <a:pt x="623010" y="1283569"/>
                    <a:pt x="603917" y="1283569"/>
                  </a:cubicBezTo>
                  <a:lnTo>
                    <a:pt x="71990" y="1283569"/>
                  </a:lnTo>
                  <a:cubicBezTo>
                    <a:pt x="52897" y="1283569"/>
                    <a:pt x="34586" y="1275985"/>
                    <a:pt x="21085" y="1262484"/>
                  </a:cubicBezTo>
                  <a:cubicBezTo>
                    <a:pt x="7585" y="1248983"/>
                    <a:pt x="0" y="1230672"/>
                    <a:pt x="0" y="1211579"/>
                  </a:cubicBezTo>
                  <a:lnTo>
                    <a:pt x="0" y="71990"/>
                  </a:lnTo>
                  <a:cubicBezTo>
                    <a:pt x="0" y="52897"/>
                    <a:pt x="7585" y="34586"/>
                    <a:pt x="21085" y="21085"/>
                  </a:cubicBezTo>
                  <a:cubicBezTo>
                    <a:pt x="34586" y="7585"/>
                    <a:pt x="52897" y="0"/>
                    <a:pt x="71990" y="0"/>
                  </a:cubicBezTo>
                  <a:close/>
                </a:path>
              </a:pathLst>
            </a:custGeom>
            <a:solidFill>
              <a:srgbClr val="FFCCCC"/>
            </a:solidFill>
          </p:spPr>
          <p:txBody>
            <a:bodyPr/>
            <a:lstStyle/>
            <a:p>
              <a:endParaRPr lang="en-US" sz="825"/>
            </a:p>
          </p:txBody>
        </p:sp>
        <p:sp>
          <p:nvSpPr>
            <p:cNvPr id="18" name="TextBox 18"/>
            <p:cNvSpPr txBox="1"/>
            <p:nvPr/>
          </p:nvSpPr>
          <p:spPr>
            <a:xfrm>
              <a:off x="0" y="-47625"/>
              <a:ext cx="675907" cy="1331194"/>
            </a:xfrm>
            <a:prstGeom prst="rect">
              <a:avLst/>
            </a:prstGeom>
          </p:spPr>
          <p:txBody>
            <a:bodyPr lIns="33794" tIns="33794" rIns="33794" bIns="33794" rtlCol="0" anchor="ctr"/>
            <a:lstStyle/>
            <a:p>
              <a:pPr algn="ctr">
                <a:lnSpc>
                  <a:spcPts val="1863"/>
                </a:lnSpc>
              </a:pPr>
              <a:endParaRPr sz="825"/>
            </a:p>
          </p:txBody>
        </p:sp>
      </p:grpSp>
      <p:grpSp>
        <p:nvGrpSpPr>
          <p:cNvPr id="19" name="Group 19"/>
          <p:cNvGrpSpPr/>
          <p:nvPr/>
        </p:nvGrpSpPr>
        <p:grpSpPr>
          <a:xfrm>
            <a:off x="899855" y="4519654"/>
            <a:ext cx="1996022" cy="3177308"/>
            <a:chOff x="-2481" y="-17940"/>
            <a:chExt cx="760312" cy="1162023"/>
          </a:xfrm>
          <a:solidFill>
            <a:srgbClr val="F9E687"/>
          </a:solidFill>
        </p:grpSpPr>
        <p:sp>
          <p:nvSpPr>
            <p:cNvPr id="20" name="Freeform 20"/>
            <p:cNvSpPr/>
            <p:nvPr/>
          </p:nvSpPr>
          <p:spPr>
            <a:xfrm>
              <a:off x="0" y="0"/>
              <a:ext cx="757831" cy="1114398"/>
            </a:xfrm>
            <a:custGeom>
              <a:avLst/>
              <a:gdLst/>
              <a:ahLst/>
              <a:cxnLst/>
              <a:rect l="l" t="t" r="r" b="b"/>
              <a:pathLst>
                <a:path w="757831" h="1114398">
                  <a:moveTo>
                    <a:pt x="64208" y="0"/>
                  </a:moveTo>
                  <a:lnTo>
                    <a:pt x="693623" y="0"/>
                  </a:lnTo>
                  <a:cubicBezTo>
                    <a:pt x="710652" y="0"/>
                    <a:pt x="726984" y="6765"/>
                    <a:pt x="739025" y="18806"/>
                  </a:cubicBezTo>
                  <a:cubicBezTo>
                    <a:pt x="751066" y="30847"/>
                    <a:pt x="757831" y="47179"/>
                    <a:pt x="757831" y="64208"/>
                  </a:cubicBezTo>
                  <a:lnTo>
                    <a:pt x="757831" y="1050190"/>
                  </a:lnTo>
                  <a:cubicBezTo>
                    <a:pt x="757831" y="1067219"/>
                    <a:pt x="751066" y="1083551"/>
                    <a:pt x="739025" y="1095592"/>
                  </a:cubicBezTo>
                  <a:cubicBezTo>
                    <a:pt x="726984" y="1107633"/>
                    <a:pt x="710652" y="1114398"/>
                    <a:pt x="693623" y="1114398"/>
                  </a:cubicBezTo>
                  <a:lnTo>
                    <a:pt x="64208" y="1114398"/>
                  </a:lnTo>
                  <a:cubicBezTo>
                    <a:pt x="47179" y="1114398"/>
                    <a:pt x="30847" y="1107633"/>
                    <a:pt x="18806" y="1095592"/>
                  </a:cubicBezTo>
                  <a:cubicBezTo>
                    <a:pt x="6765" y="1083551"/>
                    <a:pt x="0" y="1067219"/>
                    <a:pt x="0" y="1050190"/>
                  </a:cubicBezTo>
                  <a:lnTo>
                    <a:pt x="0" y="64208"/>
                  </a:lnTo>
                  <a:cubicBezTo>
                    <a:pt x="0" y="47179"/>
                    <a:pt x="6765" y="30847"/>
                    <a:pt x="18806" y="18806"/>
                  </a:cubicBezTo>
                  <a:cubicBezTo>
                    <a:pt x="30847" y="6765"/>
                    <a:pt x="47179" y="0"/>
                    <a:pt x="64208" y="0"/>
                  </a:cubicBezTo>
                  <a:close/>
                </a:path>
              </a:pathLst>
            </a:custGeom>
            <a:grpFill/>
            <a:ln>
              <a:solidFill>
                <a:srgbClr val="F9E687"/>
              </a:solidFill>
            </a:ln>
          </p:spPr>
          <p:txBody>
            <a:bodyPr/>
            <a:lstStyle/>
            <a:p>
              <a:endParaRPr lang="en-US" sz="825"/>
            </a:p>
          </p:txBody>
        </p:sp>
        <p:sp>
          <p:nvSpPr>
            <p:cNvPr id="21" name="TextBox 21"/>
            <p:cNvSpPr txBox="1"/>
            <p:nvPr/>
          </p:nvSpPr>
          <p:spPr>
            <a:xfrm>
              <a:off x="-2481" y="-17940"/>
              <a:ext cx="757831" cy="1162023"/>
            </a:xfrm>
            <a:prstGeom prst="rect">
              <a:avLst/>
            </a:prstGeom>
            <a:grpFill/>
            <a:ln>
              <a:solidFill>
                <a:srgbClr val="F9E687"/>
              </a:solidFill>
            </a:ln>
          </p:spPr>
          <p:style>
            <a:lnRef idx="2">
              <a:schemeClr val="accent4">
                <a:shade val="15000"/>
              </a:schemeClr>
            </a:lnRef>
            <a:fillRef idx="1">
              <a:schemeClr val="accent4"/>
            </a:fillRef>
            <a:effectRef idx="0">
              <a:schemeClr val="accent4"/>
            </a:effectRef>
            <a:fontRef idx="minor">
              <a:schemeClr val="lt1"/>
            </a:fontRef>
          </p:style>
          <p:txBody>
            <a:bodyPr lIns="33794" tIns="33794" rIns="33794" bIns="33794" rtlCol="0" anchor="ctr"/>
            <a:lstStyle/>
            <a:p>
              <a:pPr algn="ctr">
                <a:lnSpc>
                  <a:spcPts val="1863"/>
                </a:lnSpc>
              </a:pPr>
              <a:endParaRPr sz="825"/>
            </a:p>
          </p:txBody>
        </p:sp>
      </p:grpSp>
      <p:grpSp>
        <p:nvGrpSpPr>
          <p:cNvPr id="25" name="Group 25"/>
          <p:cNvGrpSpPr/>
          <p:nvPr/>
        </p:nvGrpSpPr>
        <p:grpSpPr>
          <a:xfrm>
            <a:off x="2969070" y="4600008"/>
            <a:ext cx="1989509" cy="3047087"/>
            <a:chOff x="0" y="0"/>
            <a:chExt cx="757831" cy="1114398"/>
          </a:xfrm>
          <a:solidFill>
            <a:srgbClr val="F9E687"/>
          </a:solidFill>
        </p:grpSpPr>
        <p:sp>
          <p:nvSpPr>
            <p:cNvPr id="26" name="Freeform 26"/>
            <p:cNvSpPr/>
            <p:nvPr/>
          </p:nvSpPr>
          <p:spPr>
            <a:xfrm>
              <a:off x="0" y="0"/>
              <a:ext cx="757831" cy="1114398"/>
            </a:xfrm>
            <a:custGeom>
              <a:avLst/>
              <a:gdLst/>
              <a:ahLst/>
              <a:cxnLst/>
              <a:rect l="l" t="t" r="r" b="b"/>
              <a:pathLst>
                <a:path w="757831" h="1114398">
                  <a:moveTo>
                    <a:pt x="64208" y="0"/>
                  </a:moveTo>
                  <a:lnTo>
                    <a:pt x="693623" y="0"/>
                  </a:lnTo>
                  <a:cubicBezTo>
                    <a:pt x="710652" y="0"/>
                    <a:pt x="726984" y="6765"/>
                    <a:pt x="739025" y="18806"/>
                  </a:cubicBezTo>
                  <a:cubicBezTo>
                    <a:pt x="751066" y="30847"/>
                    <a:pt x="757831" y="47179"/>
                    <a:pt x="757831" y="64208"/>
                  </a:cubicBezTo>
                  <a:lnTo>
                    <a:pt x="757831" y="1050190"/>
                  </a:lnTo>
                  <a:cubicBezTo>
                    <a:pt x="757831" y="1067219"/>
                    <a:pt x="751066" y="1083551"/>
                    <a:pt x="739025" y="1095592"/>
                  </a:cubicBezTo>
                  <a:cubicBezTo>
                    <a:pt x="726984" y="1107633"/>
                    <a:pt x="710652" y="1114398"/>
                    <a:pt x="693623" y="1114398"/>
                  </a:cubicBezTo>
                  <a:lnTo>
                    <a:pt x="64208" y="1114398"/>
                  </a:lnTo>
                  <a:cubicBezTo>
                    <a:pt x="47179" y="1114398"/>
                    <a:pt x="30847" y="1107633"/>
                    <a:pt x="18806" y="1095592"/>
                  </a:cubicBezTo>
                  <a:cubicBezTo>
                    <a:pt x="6765" y="1083551"/>
                    <a:pt x="0" y="1067219"/>
                    <a:pt x="0" y="1050190"/>
                  </a:cubicBezTo>
                  <a:lnTo>
                    <a:pt x="0" y="64208"/>
                  </a:lnTo>
                  <a:cubicBezTo>
                    <a:pt x="0" y="47179"/>
                    <a:pt x="6765" y="30847"/>
                    <a:pt x="18806" y="18806"/>
                  </a:cubicBezTo>
                  <a:cubicBezTo>
                    <a:pt x="30847" y="6765"/>
                    <a:pt x="47179" y="0"/>
                    <a:pt x="64208" y="0"/>
                  </a:cubicBezTo>
                  <a:close/>
                </a:path>
              </a:pathLst>
            </a:custGeom>
            <a:grpFill/>
          </p:spPr>
          <p:txBody>
            <a:bodyPr/>
            <a:lstStyle/>
            <a:p>
              <a:endParaRPr lang="en-US" sz="825"/>
            </a:p>
          </p:txBody>
        </p:sp>
        <p:sp>
          <p:nvSpPr>
            <p:cNvPr id="27" name="TextBox 27"/>
            <p:cNvSpPr txBox="1"/>
            <p:nvPr/>
          </p:nvSpPr>
          <p:spPr>
            <a:xfrm>
              <a:off x="0" y="-47625"/>
              <a:ext cx="757831" cy="1162023"/>
            </a:xfrm>
            <a:prstGeom prst="rect">
              <a:avLst/>
            </a:prstGeom>
            <a:grpFill/>
          </p:spPr>
          <p:txBody>
            <a:bodyPr lIns="33794" tIns="33794" rIns="33794" bIns="33794" rtlCol="0" anchor="ctr"/>
            <a:lstStyle/>
            <a:p>
              <a:pPr algn="ctr">
                <a:lnSpc>
                  <a:spcPts val="1863"/>
                </a:lnSpc>
              </a:pPr>
              <a:endParaRPr sz="825"/>
            </a:p>
          </p:txBody>
        </p:sp>
      </p:grpSp>
      <p:grpSp>
        <p:nvGrpSpPr>
          <p:cNvPr id="28" name="Group 28"/>
          <p:cNvGrpSpPr/>
          <p:nvPr/>
        </p:nvGrpSpPr>
        <p:grpSpPr>
          <a:xfrm>
            <a:off x="1031882" y="556020"/>
            <a:ext cx="5576173" cy="1878356"/>
            <a:chOff x="0" y="-47625"/>
            <a:chExt cx="2282856" cy="715491"/>
          </a:xfrm>
        </p:grpSpPr>
        <p:sp>
          <p:nvSpPr>
            <p:cNvPr id="29" name="Freeform 29"/>
            <p:cNvSpPr/>
            <p:nvPr/>
          </p:nvSpPr>
          <p:spPr>
            <a:xfrm>
              <a:off x="104986" y="88887"/>
              <a:ext cx="2092911" cy="507305"/>
            </a:xfrm>
            <a:custGeom>
              <a:avLst/>
              <a:gdLst/>
              <a:ahLst/>
              <a:cxnLst/>
              <a:rect l="l" t="t" r="r" b="b"/>
              <a:pathLst>
                <a:path w="2282856" h="667866">
                  <a:moveTo>
                    <a:pt x="21315" y="0"/>
                  </a:moveTo>
                  <a:lnTo>
                    <a:pt x="2261541" y="0"/>
                  </a:lnTo>
                  <a:cubicBezTo>
                    <a:pt x="2267195" y="0"/>
                    <a:pt x="2272616" y="2246"/>
                    <a:pt x="2276613" y="6243"/>
                  </a:cubicBezTo>
                  <a:cubicBezTo>
                    <a:pt x="2280611" y="10240"/>
                    <a:pt x="2282856" y="15662"/>
                    <a:pt x="2282856" y="21315"/>
                  </a:cubicBezTo>
                  <a:lnTo>
                    <a:pt x="2282856" y="646552"/>
                  </a:lnTo>
                  <a:cubicBezTo>
                    <a:pt x="2282856" y="652205"/>
                    <a:pt x="2280611" y="657626"/>
                    <a:pt x="2276613" y="661623"/>
                  </a:cubicBezTo>
                  <a:cubicBezTo>
                    <a:pt x="2272616" y="665621"/>
                    <a:pt x="2267195" y="667866"/>
                    <a:pt x="2261541" y="667866"/>
                  </a:cubicBezTo>
                  <a:lnTo>
                    <a:pt x="21315" y="667866"/>
                  </a:lnTo>
                  <a:cubicBezTo>
                    <a:pt x="15662" y="667866"/>
                    <a:pt x="10240" y="665621"/>
                    <a:pt x="6243" y="661623"/>
                  </a:cubicBezTo>
                  <a:cubicBezTo>
                    <a:pt x="2246" y="657626"/>
                    <a:pt x="0" y="652205"/>
                    <a:pt x="0" y="646552"/>
                  </a:cubicBezTo>
                  <a:lnTo>
                    <a:pt x="0" y="21315"/>
                  </a:lnTo>
                  <a:cubicBezTo>
                    <a:pt x="0" y="15662"/>
                    <a:pt x="2246" y="10240"/>
                    <a:pt x="6243" y="6243"/>
                  </a:cubicBezTo>
                  <a:cubicBezTo>
                    <a:pt x="10240" y="2246"/>
                    <a:pt x="15662" y="0"/>
                    <a:pt x="21315" y="0"/>
                  </a:cubicBezTo>
                  <a:close/>
                </a:path>
              </a:pathLst>
            </a:custGeom>
            <a:solidFill>
              <a:srgbClr val="EFB5B4"/>
            </a:solidFill>
          </p:spPr>
          <p:txBody>
            <a:bodyPr/>
            <a:lstStyle/>
            <a:p>
              <a:pPr algn="ctr"/>
              <a:r>
                <a:rPr lang="en-US" sz="4400" b="1" dirty="0">
                  <a:latin typeface="Alasassy Caps" pitchFamily="2" charset="0"/>
                </a:rPr>
                <a:t>2026 Summer Reading</a:t>
              </a:r>
            </a:p>
            <a:p>
              <a:pPr algn="ctr"/>
              <a:r>
                <a:rPr lang="en-US" sz="4400" b="1" dirty="0">
                  <a:latin typeface="Alasassy Caps" pitchFamily="2" charset="0"/>
                </a:rPr>
                <a:t>and Math Adventure</a:t>
              </a:r>
            </a:p>
            <a:p>
              <a:pPr algn="ctr"/>
              <a:endParaRPr lang="en-US" sz="4400" b="1" dirty="0">
                <a:latin typeface="Alasassy Caps" pitchFamily="2" charset="0"/>
              </a:endParaRPr>
            </a:p>
            <a:p>
              <a:r>
                <a:rPr lang="en-US" sz="4400" b="1" dirty="0">
                  <a:latin typeface="Alasassy Caps" pitchFamily="2" charset="0"/>
                </a:rPr>
                <a:t> </a:t>
              </a:r>
            </a:p>
          </p:txBody>
        </p:sp>
        <p:sp>
          <p:nvSpPr>
            <p:cNvPr id="30" name="TextBox 30"/>
            <p:cNvSpPr txBox="1"/>
            <p:nvPr/>
          </p:nvSpPr>
          <p:spPr>
            <a:xfrm>
              <a:off x="0" y="-47625"/>
              <a:ext cx="2282856" cy="715491"/>
            </a:xfrm>
            <a:prstGeom prst="rect">
              <a:avLst/>
            </a:prstGeom>
          </p:spPr>
          <p:txBody>
            <a:bodyPr lIns="33794" tIns="33794" rIns="33794" bIns="33794" rtlCol="0" anchor="ctr"/>
            <a:lstStyle/>
            <a:p>
              <a:pPr algn="ctr">
                <a:lnSpc>
                  <a:spcPts val="1863"/>
                </a:lnSpc>
              </a:pPr>
              <a:endParaRPr sz="5000"/>
            </a:p>
          </p:txBody>
        </p:sp>
      </p:grpSp>
      <p:grpSp>
        <p:nvGrpSpPr>
          <p:cNvPr id="31" name="Group 31"/>
          <p:cNvGrpSpPr/>
          <p:nvPr/>
        </p:nvGrpSpPr>
        <p:grpSpPr>
          <a:xfrm>
            <a:off x="1674646" y="399570"/>
            <a:ext cx="4423062" cy="430361"/>
            <a:chOff x="0" y="0"/>
            <a:chExt cx="1684804" cy="163930"/>
          </a:xfrm>
        </p:grpSpPr>
        <p:sp>
          <p:nvSpPr>
            <p:cNvPr id="32" name="Freeform 32"/>
            <p:cNvSpPr/>
            <p:nvPr/>
          </p:nvSpPr>
          <p:spPr>
            <a:xfrm>
              <a:off x="0" y="0"/>
              <a:ext cx="1684804" cy="163930"/>
            </a:xfrm>
            <a:custGeom>
              <a:avLst/>
              <a:gdLst/>
              <a:ahLst/>
              <a:cxnLst/>
              <a:rect l="l" t="t" r="r" b="b"/>
              <a:pathLst>
                <a:path w="1684804" h="163930">
                  <a:moveTo>
                    <a:pt x="17649" y="0"/>
                  </a:moveTo>
                  <a:lnTo>
                    <a:pt x="1667155" y="0"/>
                  </a:lnTo>
                  <a:cubicBezTo>
                    <a:pt x="1676902" y="0"/>
                    <a:pt x="1684804" y="7902"/>
                    <a:pt x="1684804" y="17649"/>
                  </a:cubicBezTo>
                  <a:lnTo>
                    <a:pt x="1684804" y="146281"/>
                  </a:lnTo>
                  <a:cubicBezTo>
                    <a:pt x="1684804" y="156028"/>
                    <a:pt x="1676902" y="163930"/>
                    <a:pt x="1667155" y="163930"/>
                  </a:cubicBezTo>
                  <a:lnTo>
                    <a:pt x="17649" y="163930"/>
                  </a:lnTo>
                  <a:cubicBezTo>
                    <a:pt x="7902" y="163930"/>
                    <a:pt x="0" y="156028"/>
                    <a:pt x="0" y="146281"/>
                  </a:cubicBezTo>
                  <a:lnTo>
                    <a:pt x="0" y="17649"/>
                  </a:lnTo>
                  <a:cubicBezTo>
                    <a:pt x="0" y="7902"/>
                    <a:pt x="7902" y="0"/>
                    <a:pt x="17649" y="0"/>
                  </a:cubicBezTo>
                  <a:close/>
                </a:path>
              </a:pathLst>
            </a:custGeom>
            <a:solidFill>
              <a:srgbClr val="000000"/>
            </a:solidFill>
          </p:spPr>
          <p:txBody>
            <a:bodyPr/>
            <a:lstStyle/>
            <a:p>
              <a:endParaRPr lang="en-US" sz="825" dirty="0"/>
            </a:p>
          </p:txBody>
        </p:sp>
        <p:sp>
          <p:nvSpPr>
            <p:cNvPr id="33" name="TextBox 33"/>
            <p:cNvSpPr txBox="1"/>
            <p:nvPr/>
          </p:nvSpPr>
          <p:spPr>
            <a:xfrm>
              <a:off x="0" y="-47625"/>
              <a:ext cx="1684804" cy="211555"/>
            </a:xfrm>
            <a:prstGeom prst="rect">
              <a:avLst/>
            </a:prstGeom>
          </p:spPr>
          <p:txBody>
            <a:bodyPr lIns="33794" tIns="33794" rIns="33794" bIns="33794" rtlCol="0" anchor="ctr"/>
            <a:lstStyle/>
            <a:p>
              <a:pPr algn="ctr">
                <a:lnSpc>
                  <a:spcPts val="1863"/>
                </a:lnSpc>
              </a:pPr>
              <a:endParaRPr sz="825"/>
            </a:p>
          </p:txBody>
        </p:sp>
      </p:grpSp>
      <p:sp>
        <p:nvSpPr>
          <p:cNvPr id="34" name="Freeform 34"/>
          <p:cNvSpPr/>
          <p:nvPr/>
        </p:nvSpPr>
        <p:spPr>
          <a:xfrm>
            <a:off x="5409293" y="2633702"/>
            <a:ext cx="1136132" cy="802393"/>
          </a:xfrm>
          <a:custGeom>
            <a:avLst/>
            <a:gdLst/>
            <a:ahLst/>
            <a:cxnLst/>
            <a:rect l="l" t="t" r="r" b="b"/>
            <a:pathLst>
              <a:path w="2478834" h="1750676">
                <a:moveTo>
                  <a:pt x="0" y="0"/>
                </a:moveTo>
                <a:lnTo>
                  <a:pt x="2478834" y="0"/>
                </a:lnTo>
                <a:lnTo>
                  <a:pt x="2478834" y="1750676"/>
                </a:lnTo>
                <a:lnTo>
                  <a:pt x="0" y="175067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825"/>
          </a:p>
        </p:txBody>
      </p:sp>
      <p:sp>
        <p:nvSpPr>
          <p:cNvPr id="35" name="Freeform 35"/>
          <p:cNvSpPr/>
          <p:nvPr/>
        </p:nvSpPr>
        <p:spPr>
          <a:xfrm>
            <a:off x="5491177" y="6330868"/>
            <a:ext cx="954734" cy="954734"/>
          </a:xfrm>
          <a:custGeom>
            <a:avLst/>
            <a:gdLst/>
            <a:ahLst/>
            <a:cxnLst/>
            <a:rect l="l" t="t" r="r" b="b"/>
            <a:pathLst>
              <a:path w="2083056" h="2083056">
                <a:moveTo>
                  <a:pt x="0" y="0"/>
                </a:moveTo>
                <a:lnTo>
                  <a:pt x="2083056" y="0"/>
                </a:lnTo>
                <a:lnTo>
                  <a:pt x="2083056" y="2083055"/>
                </a:lnTo>
                <a:lnTo>
                  <a:pt x="0" y="2083055"/>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sz="825" dirty="0"/>
          </a:p>
        </p:txBody>
      </p:sp>
      <p:sp>
        <p:nvSpPr>
          <p:cNvPr id="37" name="Freeform 37"/>
          <p:cNvSpPr/>
          <p:nvPr/>
        </p:nvSpPr>
        <p:spPr>
          <a:xfrm>
            <a:off x="3540297" y="4546931"/>
            <a:ext cx="856409" cy="712788"/>
          </a:xfrm>
          <a:custGeom>
            <a:avLst/>
            <a:gdLst/>
            <a:ahLst/>
            <a:cxnLst/>
            <a:rect l="l" t="t" r="r" b="b"/>
            <a:pathLst>
              <a:path w="1815244" h="1701791">
                <a:moveTo>
                  <a:pt x="0" y="0"/>
                </a:moveTo>
                <a:lnTo>
                  <a:pt x="1815244" y="0"/>
                </a:lnTo>
                <a:lnTo>
                  <a:pt x="1815244" y="1701792"/>
                </a:lnTo>
                <a:lnTo>
                  <a:pt x="0" y="170179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sz="825" dirty="0"/>
          </a:p>
        </p:txBody>
      </p:sp>
      <p:grpSp>
        <p:nvGrpSpPr>
          <p:cNvPr id="38" name="Group 38"/>
          <p:cNvGrpSpPr/>
          <p:nvPr/>
        </p:nvGrpSpPr>
        <p:grpSpPr>
          <a:xfrm>
            <a:off x="936821" y="7930076"/>
            <a:ext cx="4098305" cy="1520371"/>
            <a:chOff x="0" y="0"/>
            <a:chExt cx="693069" cy="663674"/>
          </a:xfrm>
          <a:solidFill>
            <a:srgbClr val="5FC5B4"/>
          </a:solidFill>
        </p:grpSpPr>
        <p:sp>
          <p:nvSpPr>
            <p:cNvPr id="39" name="Freeform 39"/>
            <p:cNvSpPr/>
            <p:nvPr/>
          </p:nvSpPr>
          <p:spPr>
            <a:xfrm>
              <a:off x="0" y="0"/>
              <a:ext cx="693069" cy="663674"/>
            </a:xfrm>
            <a:custGeom>
              <a:avLst/>
              <a:gdLst/>
              <a:ahLst/>
              <a:cxnLst/>
              <a:rect l="l" t="t" r="r" b="b"/>
              <a:pathLst>
                <a:path w="693069" h="663674">
                  <a:moveTo>
                    <a:pt x="148940" y="0"/>
                  </a:moveTo>
                  <a:lnTo>
                    <a:pt x="544129" y="0"/>
                  </a:lnTo>
                  <a:cubicBezTo>
                    <a:pt x="583630" y="0"/>
                    <a:pt x="621514" y="15692"/>
                    <a:pt x="649445" y="43623"/>
                  </a:cubicBezTo>
                  <a:cubicBezTo>
                    <a:pt x="677377" y="71555"/>
                    <a:pt x="693069" y="109439"/>
                    <a:pt x="693069" y="148940"/>
                  </a:cubicBezTo>
                  <a:lnTo>
                    <a:pt x="693069" y="514734"/>
                  </a:lnTo>
                  <a:cubicBezTo>
                    <a:pt x="693069" y="554235"/>
                    <a:pt x="677377" y="592119"/>
                    <a:pt x="649445" y="620050"/>
                  </a:cubicBezTo>
                  <a:cubicBezTo>
                    <a:pt x="621514" y="647982"/>
                    <a:pt x="583630" y="663674"/>
                    <a:pt x="544129" y="663674"/>
                  </a:cubicBezTo>
                  <a:lnTo>
                    <a:pt x="148940" y="663674"/>
                  </a:lnTo>
                  <a:cubicBezTo>
                    <a:pt x="109439" y="663674"/>
                    <a:pt x="71555" y="647982"/>
                    <a:pt x="43623" y="620050"/>
                  </a:cubicBezTo>
                  <a:cubicBezTo>
                    <a:pt x="15692" y="592119"/>
                    <a:pt x="0" y="554235"/>
                    <a:pt x="0" y="514734"/>
                  </a:cubicBezTo>
                  <a:lnTo>
                    <a:pt x="0" y="148940"/>
                  </a:lnTo>
                  <a:cubicBezTo>
                    <a:pt x="0" y="109439"/>
                    <a:pt x="15692" y="71555"/>
                    <a:pt x="43623" y="43623"/>
                  </a:cubicBezTo>
                  <a:cubicBezTo>
                    <a:pt x="71555" y="15692"/>
                    <a:pt x="109439" y="0"/>
                    <a:pt x="148940" y="0"/>
                  </a:cubicBezTo>
                  <a:close/>
                </a:path>
              </a:pathLst>
            </a:custGeom>
            <a:grpFill/>
          </p:spPr>
          <p:txBody>
            <a:bodyPr/>
            <a:lstStyle/>
            <a:p>
              <a:endParaRPr lang="en-US" sz="825"/>
            </a:p>
          </p:txBody>
        </p:sp>
        <p:sp>
          <p:nvSpPr>
            <p:cNvPr id="40" name="TextBox 40"/>
            <p:cNvSpPr txBox="1"/>
            <p:nvPr/>
          </p:nvSpPr>
          <p:spPr>
            <a:xfrm>
              <a:off x="0" y="-47625"/>
              <a:ext cx="693069" cy="711299"/>
            </a:xfrm>
            <a:prstGeom prst="rect">
              <a:avLst/>
            </a:prstGeom>
            <a:grpFill/>
          </p:spPr>
          <p:txBody>
            <a:bodyPr lIns="23283" tIns="23283" rIns="23283" bIns="23283" rtlCol="0" anchor="ctr"/>
            <a:lstStyle/>
            <a:p>
              <a:pPr algn="ctr">
                <a:lnSpc>
                  <a:spcPts val="1863"/>
                </a:lnSpc>
              </a:pPr>
              <a:endParaRPr sz="825"/>
            </a:p>
          </p:txBody>
        </p:sp>
      </p:grpSp>
      <p:sp>
        <p:nvSpPr>
          <p:cNvPr id="42" name="TextBox 42"/>
          <p:cNvSpPr txBox="1"/>
          <p:nvPr/>
        </p:nvSpPr>
        <p:spPr>
          <a:xfrm>
            <a:off x="1799814" y="500260"/>
            <a:ext cx="4185082" cy="263021"/>
          </a:xfrm>
          <a:prstGeom prst="rect">
            <a:avLst/>
          </a:prstGeom>
        </p:spPr>
        <p:txBody>
          <a:bodyPr lIns="0" tIns="0" rIns="0" bIns="0" rtlCol="0" anchor="t">
            <a:spAutoFit/>
          </a:bodyPr>
          <a:lstStyle/>
          <a:p>
            <a:pPr algn="ctr">
              <a:lnSpc>
                <a:spcPts val="2222"/>
              </a:lnSpc>
            </a:pPr>
            <a:r>
              <a:rPr lang="en-US" sz="1400" spc="317" dirty="0">
                <a:solidFill>
                  <a:srgbClr val="FFFFFF"/>
                </a:solidFill>
                <a:latin typeface="Kermit Extrabold" panose="020F0503040000060003" pitchFamily="34" charset="0"/>
                <a:ea typeface="Agrandir"/>
                <a:cs typeface="Agrandir"/>
                <a:sym typeface="Agrandir"/>
              </a:rPr>
              <a:t>TIMBERLIN CREEK ELEMENTARY</a:t>
            </a:r>
          </a:p>
        </p:txBody>
      </p:sp>
      <p:sp>
        <p:nvSpPr>
          <p:cNvPr id="44" name="TextBox 44"/>
          <p:cNvSpPr txBox="1"/>
          <p:nvPr/>
        </p:nvSpPr>
        <p:spPr>
          <a:xfrm>
            <a:off x="5135310" y="3784375"/>
            <a:ext cx="1720454" cy="2180469"/>
          </a:xfrm>
          <a:prstGeom prst="rect">
            <a:avLst/>
          </a:prstGeom>
        </p:spPr>
        <p:txBody>
          <a:bodyPr lIns="0" tIns="0" rIns="0" bIns="0" rtlCol="0" anchor="t">
            <a:spAutoFit/>
          </a:bodyPr>
          <a:lstStyle/>
          <a:p>
            <a:pPr marL="148420" lvl="1" indent="-74210">
              <a:lnSpc>
                <a:spcPts val="1031"/>
              </a:lnSpc>
              <a:buFont typeface="Arial"/>
              <a:buChar char="•"/>
            </a:pPr>
            <a:r>
              <a:rPr lang="en-US" sz="900" dirty="0">
                <a:solidFill>
                  <a:srgbClr val="1A2E35"/>
                </a:solidFill>
                <a:latin typeface="Garamond" panose="02020404030301010803" pitchFamily="18" charset="0"/>
                <a:ea typeface="Agrandir"/>
                <a:cs typeface="Agrandir"/>
                <a:sym typeface="Agrandir"/>
              </a:rPr>
              <a:t>Play games, such as Uno, Yahtzee, Hi-Ho Cherry-O, or Monopoly</a:t>
            </a:r>
          </a:p>
          <a:p>
            <a:pPr marL="148420" lvl="1" indent="-74210">
              <a:lnSpc>
                <a:spcPts val="1031"/>
              </a:lnSpc>
              <a:buFont typeface="Arial"/>
              <a:buChar char="•"/>
            </a:pPr>
            <a:r>
              <a:rPr lang="en-US" sz="900" dirty="0">
                <a:solidFill>
                  <a:srgbClr val="1A2E35"/>
                </a:solidFill>
                <a:latin typeface="Garamond" panose="02020404030301010803" pitchFamily="18" charset="0"/>
                <a:ea typeface="Agrandir"/>
                <a:cs typeface="Agrandir"/>
                <a:sym typeface="Agrandir"/>
              </a:rPr>
              <a:t>Keep math items in a container that are ready-to-use: dice, playing cards, measuring tape, scale, ruler, measuring cups, counting materials such as beans or macaroni</a:t>
            </a:r>
          </a:p>
          <a:p>
            <a:pPr marL="148420" lvl="1" indent="-74210">
              <a:lnSpc>
                <a:spcPts val="1031"/>
              </a:lnSpc>
              <a:buFont typeface="Arial"/>
              <a:buChar char="•"/>
            </a:pPr>
            <a:r>
              <a:rPr lang="en-US" sz="900" dirty="0">
                <a:solidFill>
                  <a:srgbClr val="1A2E35"/>
                </a:solidFill>
                <a:latin typeface="Garamond" panose="02020404030301010803" pitchFamily="18" charset="0"/>
                <a:ea typeface="Agrandir"/>
                <a:cs typeface="Agrandir"/>
                <a:sym typeface="Agrandir"/>
              </a:rPr>
              <a:t>Talk about Math: How much money is in a piggy bank, talk about time using an analog clock, quiz them on math facts, read a recipe and cook together</a:t>
            </a:r>
          </a:p>
          <a:p>
            <a:pPr marL="148420" lvl="1" indent="-74210">
              <a:lnSpc>
                <a:spcPts val="1031"/>
              </a:lnSpc>
              <a:buFont typeface="Arial"/>
              <a:buChar char="•"/>
            </a:pPr>
            <a:r>
              <a:rPr lang="en-US" sz="900" dirty="0">
                <a:solidFill>
                  <a:srgbClr val="1A2E35"/>
                </a:solidFill>
                <a:latin typeface="Garamond" panose="02020404030301010803" pitchFamily="18" charset="0"/>
                <a:ea typeface="Agrandir"/>
                <a:cs typeface="Agrandir"/>
                <a:sym typeface="Agrandir"/>
              </a:rPr>
              <a:t>Go outside to find math all around you: look for shapes, find the perimeter of your backyard, count how many birds are in your yard, etc.</a:t>
            </a:r>
          </a:p>
        </p:txBody>
      </p:sp>
      <p:sp>
        <p:nvSpPr>
          <p:cNvPr id="45" name="TextBox 45"/>
          <p:cNvSpPr txBox="1"/>
          <p:nvPr/>
        </p:nvSpPr>
        <p:spPr>
          <a:xfrm>
            <a:off x="5271900" y="3495044"/>
            <a:ext cx="1447273" cy="317908"/>
          </a:xfrm>
          <a:prstGeom prst="rect">
            <a:avLst/>
          </a:prstGeom>
        </p:spPr>
        <p:txBody>
          <a:bodyPr lIns="0" tIns="0" rIns="0" bIns="0" rtlCol="0" anchor="t">
            <a:spAutoFit/>
          </a:bodyPr>
          <a:lstStyle/>
          <a:p>
            <a:pPr algn="ctr">
              <a:lnSpc>
                <a:spcPts val="1163"/>
              </a:lnSpc>
            </a:pPr>
            <a:r>
              <a:rPr lang="en-US" sz="1264" b="1" dirty="0">
                <a:solidFill>
                  <a:srgbClr val="000000"/>
                </a:solidFill>
                <a:latin typeface="Dreaming Outloud Pro" panose="03050502040302030504" pitchFamily="66" charset="0"/>
                <a:ea typeface="Agrandir Wide Bold"/>
                <a:cs typeface="Dreaming Outloud Pro" panose="03050502040302030504" pitchFamily="66" charset="0"/>
                <a:sym typeface="Agrandir Wide Bold"/>
              </a:rPr>
              <a:t>Math Practice </a:t>
            </a:r>
          </a:p>
          <a:p>
            <a:pPr algn="ctr">
              <a:lnSpc>
                <a:spcPts val="1163"/>
              </a:lnSpc>
            </a:pPr>
            <a:r>
              <a:rPr lang="en-US" sz="1264" b="1" dirty="0">
                <a:solidFill>
                  <a:srgbClr val="000000"/>
                </a:solidFill>
                <a:latin typeface="Dreaming Outloud Pro" panose="03050502040302030504" pitchFamily="66" charset="0"/>
                <a:ea typeface="Agrandir Wide Bold"/>
                <a:cs typeface="Dreaming Outloud Pro" panose="03050502040302030504" pitchFamily="66" charset="0"/>
                <a:sym typeface="Agrandir Wide Bold"/>
              </a:rPr>
              <a:t>for Grades K-2</a:t>
            </a:r>
          </a:p>
        </p:txBody>
      </p:sp>
      <p:sp>
        <p:nvSpPr>
          <p:cNvPr id="46" name="TextBox 46"/>
          <p:cNvSpPr txBox="1"/>
          <p:nvPr/>
        </p:nvSpPr>
        <p:spPr>
          <a:xfrm>
            <a:off x="5111174" y="7900155"/>
            <a:ext cx="1801403" cy="1411027"/>
          </a:xfrm>
          <a:prstGeom prst="rect">
            <a:avLst/>
          </a:prstGeom>
        </p:spPr>
        <p:txBody>
          <a:bodyPr lIns="0" tIns="0" rIns="0" bIns="0" rtlCol="0" anchor="t">
            <a:spAutoFit/>
          </a:bodyPr>
          <a:lstStyle/>
          <a:p>
            <a:pPr marL="148420" lvl="1" indent="-74210">
              <a:lnSpc>
                <a:spcPts val="1031"/>
              </a:lnSpc>
              <a:buFont typeface="Arial"/>
              <a:buChar char="•"/>
            </a:pPr>
            <a:r>
              <a:rPr lang="en-US" sz="900" dirty="0">
                <a:solidFill>
                  <a:srgbClr val="1A2E35"/>
                </a:solidFill>
                <a:latin typeface="Garamond" panose="02020404030301010803" pitchFamily="18" charset="0"/>
                <a:ea typeface="Agrandir"/>
                <a:cs typeface="Agrandir"/>
                <a:sym typeface="Agrandir"/>
              </a:rPr>
              <a:t>Have someone quiz you on the multiplication facts</a:t>
            </a:r>
          </a:p>
          <a:p>
            <a:pPr marL="148420" lvl="1" indent="-74210">
              <a:lnSpc>
                <a:spcPts val="1031"/>
              </a:lnSpc>
              <a:buFont typeface="Arial"/>
              <a:buChar char="•"/>
            </a:pPr>
            <a:r>
              <a:rPr lang="en-US" sz="900" dirty="0">
                <a:solidFill>
                  <a:srgbClr val="1A2E35"/>
                </a:solidFill>
                <a:latin typeface="Garamond" panose="02020404030301010803" pitchFamily="18" charset="0"/>
                <a:ea typeface="Agrandir"/>
                <a:cs typeface="Agrandir"/>
                <a:sym typeface="Agrandir"/>
              </a:rPr>
              <a:t>Memorize fact families of multiplication and division</a:t>
            </a:r>
          </a:p>
          <a:p>
            <a:pPr marL="148420" lvl="1" indent="-74210">
              <a:lnSpc>
                <a:spcPts val="1031"/>
              </a:lnSpc>
              <a:buFont typeface="Arial"/>
              <a:buChar char="•"/>
            </a:pPr>
            <a:r>
              <a:rPr lang="en-US" sz="900" dirty="0">
                <a:solidFill>
                  <a:srgbClr val="1A2E35"/>
                </a:solidFill>
                <a:latin typeface="Garamond" panose="02020404030301010803" pitchFamily="18" charset="0"/>
                <a:ea typeface="Agrandir"/>
                <a:cs typeface="Agrandir"/>
                <a:sym typeface="Agrandir"/>
              </a:rPr>
              <a:t>Practice multiplying and dividing numbers larger than 100</a:t>
            </a:r>
          </a:p>
          <a:p>
            <a:pPr marL="148420" lvl="1" indent="-74210">
              <a:lnSpc>
                <a:spcPts val="1031"/>
              </a:lnSpc>
              <a:buFont typeface="Arial"/>
              <a:buChar char="•"/>
            </a:pPr>
            <a:r>
              <a:rPr lang="en-US" sz="900" dirty="0">
                <a:solidFill>
                  <a:srgbClr val="1A2E35"/>
                </a:solidFill>
                <a:latin typeface="Garamond" panose="02020404030301010803" pitchFamily="18" charset="0"/>
                <a:ea typeface="Agrandir"/>
                <a:cs typeface="Agrandir"/>
                <a:sym typeface="Agrandir"/>
              </a:rPr>
              <a:t>Practice conversions when you cook/bake</a:t>
            </a:r>
          </a:p>
          <a:p>
            <a:pPr marL="148420" lvl="1" indent="-74210">
              <a:lnSpc>
                <a:spcPts val="1031"/>
              </a:lnSpc>
              <a:buFont typeface="Arial"/>
              <a:buChar char="•"/>
            </a:pPr>
            <a:r>
              <a:rPr lang="en-US" sz="900" dirty="0">
                <a:solidFill>
                  <a:srgbClr val="1A2E35"/>
                </a:solidFill>
                <a:latin typeface="Garamond" panose="02020404030301010803" pitchFamily="18" charset="0"/>
                <a:ea typeface="Agrandir"/>
                <a:cs typeface="Agrandir"/>
                <a:sym typeface="Agrandir"/>
              </a:rPr>
              <a:t>Log on to IXL and use your Diagnostic Skill plan to keep learning!</a:t>
            </a:r>
          </a:p>
        </p:txBody>
      </p:sp>
      <p:sp>
        <p:nvSpPr>
          <p:cNvPr id="47" name="TextBox 47"/>
          <p:cNvSpPr txBox="1"/>
          <p:nvPr/>
        </p:nvSpPr>
        <p:spPr>
          <a:xfrm>
            <a:off x="5138819" y="7392420"/>
            <a:ext cx="1666471" cy="461665"/>
          </a:xfrm>
          <a:prstGeom prst="rect">
            <a:avLst/>
          </a:prstGeom>
        </p:spPr>
        <p:txBody>
          <a:bodyPr lIns="0" tIns="0" rIns="0" bIns="0" rtlCol="0" anchor="t">
            <a:spAutoFit/>
          </a:bodyPr>
          <a:lstStyle/>
          <a:p>
            <a:pPr algn="ctr">
              <a:lnSpc>
                <a:spcPts val="1769"/>
              </a:lnSpc>
              <a:spcBef>
                <a:spcPct val="0"/>
              </a:spcBef>
            </a:pPr>
            <a:r>
              <a:rPr lang="en-US" sz="1264" b="1" dirty="0">
                <a:solidFill>
                  <a:srgbClr val="000000"/>
                </a:solidFill>
                <a:latin typeface="Dreaming Outloud Pro" panose="03050502040302030504" pitchFamily="66" charset="0"/>
                <a:ea typeface="Agrandir Wide Bold"/>
                <a:cs typeface="Dreaming Outloud Pro" panose="03050502040302030504" pitchFamily="66" charset="0"/>
                <a:sym typeface="Agrandir Wide Bold"/>
              </a:rPr>
              <a:t>Math Practice for Grades 3-5</a:t>
            </a:r>
          </a:p>
        </p:txBody>
      </p:sp>
      <p:sp>
        <p:nvSpPr>
          <p:cNvPr id="48" name="TextBox 48"/>
          <p:cNvSpPr txBox="1"/>
          <p:nvPr/>
        </p:nvSpPr>
        <p:spPr>
          <a:xfrm>
            <a:off x="912545" y="5820664"/>
            <a:ext cx="1996175" cy="1731243"/>
          </a:xfrm>
          <a:prstGeom prst="rect">
            <a:avLst/>
          </a:prstGeom>
        </p:spPr>
        <p:txBody>
          <a:bodyPr wrap="square" lIns="0" tIns="0" rIns="0" bIns="0" rtlCol="0" anchor="t">
            <a:spAutoFit/>
          </a:bodyPr>
          <a:lstStyle/>
          <a:p>
            <a:pPr marL="128632" lvl="1" indent="-64316">
              <a:lnSpc>
                <a:spcPts val="894"/>
              </a:lnSpc>
              <a:buFont typeface="Arial"/>
              <a:buChar char="•"/>
            </a:pPr>
            <a:r>
              <a:rPr lang="en-US" sz="900" dirty="0">
                <a:solidFill>
                  <a:srgbClr val="1A2E35"/>
                </a:solidFill>
                <a:latin typeface="Berlin Sans FB" panose="020E0602020502020306" pitchFamily="34" charset="0"/>
                <a:ea typeface="Agrandir"/>
                <a:cs typeface="Agrandir"/>
                <a:sym typeface="Agrandir"/>
              </a:rPr>
              <a:t>Find a comfy reading space in your house to read in </a:t>
            </a:r>
            <a:r>
              <a:rPr lang="en-US" sz="900" b="1" dirty="0">
                <a:solidFill>
                  <a:srgbClr val="1A2E35"/>
                </a:solidFill>
                <a:latin typeface="Berlin Sans FB" panose="020E0602020502020306" pitchFamily="34" charset="0"/>
                <a:ea typeface="Agrandir Bold"/>
                <a:cs typeface="Agrandir Bold"/>
                <a:sym typeface="Agrandir Bold"/>
              </a:rPr>
              <a:t>EVERY DAY</a:t>
            </a:r>
            <a:r>
              <a:rPr lang="en-US" sz="900" dirty="0">
                <a:solidFill>
                  <a:srgbClr val="1A2E35"/>
                </a:solidFill>
                <a:latin typeface="Berlin Sans FB" panose="020E0602020502020306" pitchFamily="34" charset="0"/>
                <a:ea typeface="Agrandir"/>
                <a:cs typeface="Agrandir"/>
                <a:sym typeface="Agrandir"/>
              </a:rPr>
              <a:t>! </a:t>
            </a:r>
          </a:p>
          <a:p>
            <a:pPr marL="128632" lvl="1" indent="-64316">
              <a:lnSpc>
                <a:spcPts val="894"/>
              </a:lnSpc>
              <a:buFont typeface="Arial"/>
              <a:buChar char="•"/>
            </a:pPr>
            <a:r>
              <a:rPr lang="en-US" sz="900" dirty="0">
                <a:solidFill>
                  <a:srgbClr val="1A2E35"/>
                </a:solidFill>
                <a:latin typeface="Berlin Sans FB" panose="020E0602020502020306" pitchFamily="34" charset="0"/>
                <a:ea typeface="Agrandir"/>
                <a:cs typeface="Agrandir"/>
                <a:sym typeface="Agrandir"/>
              </a:rPr>
              <a:t>Read everything: a menu, magazine, road sign, cereal box, picture book, chapter book, graphic novel, etc.</a:t>
            </a:r>
          </a:p>
          <a:p>
            <a:pPr marL="128632" lvl="1" indent="-64316">
              <a:lnSpc>
                <a:spcPts val="894"/>
              </a:lnSpc>
              <a:buFont typeface="Arial"/>
              <a:buChar char="•"/>
            </a:pPr>
            <a:r>
              <a:rPr lang="en-US" sz="900" dirty="0">
                <a:solidFill>
                  <a:srgbClr val="1A2E35"/>
                </a:solidFill>
                <a:latin typeface="Berlin Sans FB" panose="020E0602020502020306" pitchFamily="34" charset="0"/>
                <a:ea typeface="Agrandir"/>
                <a:cs typeface="Agrandir"/>
                <a:sym typeface="Agrandir"/>
              </a:rPr>
              <a:t>Tap out the words that you don’t know: use your strategies!!</a:t>
            </a:r>
          </a:p>
          <a:p>
            <a:pPr marL="128632" lvl="1" indent="-64316">
              <a:lnSpc>
                <a:spcPts val="894"/>
              </a:lnSpc>
              <a:buFont typeface="Arial"/>
              <a:buChar char="•"/>
            </a:pPr>
            <a:r>
              <a:rPr lang="en-US" sz="900" dirty="0">
                <a:solidFill>
                  <a:srgbClr val="1A2E35"/>
                </a:solidFill>
                <a:latin typeface="Berlin Sans FB" panose="020E0602020502020306" pitchFamily="34" charset="0"/>
                <a:ea typeface="Agrandir"/>
                <a:cs typeface="Agrandir"/>
                <a:sym typeface="Agrandir"/>
              </a:rPr>
              <a:t>Read with someone or read to a pet or stuffed animal.</a:t>
            </a:r>
          </a:p>
          <a:p>
            <a:pPr marL="128632" lvl="1" indent="-64316">
              <a:lnSpc>
                <a:spcPts val="894"/>
              </a:lnSpc>
              <a:buFont typeface="Arial"/>
              <a:buChar char="•"/>
            </a:pPr>
            <a:r>
              <a:rPr lang="en-US" sz="900" dirty="0">
                <a:solidFill>
                  <a:srgbClr val="1A2E35"/>
                </a:solidFill>
                <a:latin typeface="Berlin Sans FB" panose="020E0602020502020306" pitchFamily="34" charset="0"/>
                <a:ea typeface="Agrandir"/>
                <a:cs typeface="Agrandir"/>
                <a:sym typeface="Agrandir"/>
              </a:rPr>
              <a:t>Talk about what you read : predict as you read, stop while you’re reading to ask yourself questions, and summarize at the end to remember the story and information.</a:t>
            </a:r>
          </a:p>
          <a:p>
            <a:pPr marL="128632" lvl="1" indent="-64316">
              <a:lnSpc>
                <a:spcPts val="894"/>
              </a:lnSpc>
              <a:buFont typeface="Arial"/>
              <a:buChar char="•"/>
            </a:pPr>
            <a:r>
              <a:rPr lang="en-US" sz="900" dirty="0">
                <a:solidFill>
                  <a:srgbClr val="1A2E35"/>
                </a:solidFill>
                <a:latin typeface="Berlin Sans FB" panose="020E0602020502020306" pitchFamily="34" charset="0"/>
                <a:ea typeface="Agrandir"/>
                <a:cs typeface="Agrandir"/>
                <a:sym typeface="Agrandir"/>
              </a:rPr>
              <a:t>Read the same book over and over!</a:t>
            </a:r>
          </a:p>
        </p:txBody>
      </p:sp>
      <p:sp>
        <p:nvSpPr>
          <p:cNvPr id="49" name="TextBox 49"/>
          <p:cNvSpPr txBox="1"/>
          <p:nvPr/>
        </p:nvSpPr>
        <p:spPr>
          <a:xfrm>
            <a:off x="1003976" y="5308933"/>
            <a:ext cx="1781265" cy="461665"/>
          </a:xfrm>
          <a:prstGeom prst="rect">
            <a:avLst/>
          </a:prstGeom>
        </p:spPr>
        <p:txBody>
          <a:bodyPr lIns="0" tIns="0" rIns="0" bIns="0" rtlCol="0" anchor="t">
            <a:spAutoFit/>
          </a:bodyPr>
          <a:lstStyle/>
          <a:p>
            <a:pPr algn="ctr">
              <a:lnSpc>
                <a:spcPts val="1769"/>
              </a:lnSpc>
              <a:spcBef>
                <a:spcPct val="0"/>
              </a:spcBef>
            </a:pPr>
            <a:r>
              <a:rPr lang="en-US" sz="1264" b="1" dirty="0">
                <a:solidFill>
                  <a:srgbClr val="000000"/>
                </a:solidFill>
                <a:latin typeface="Dreaming Outloud Pro" panose="03050502040302030504" pitchFamily="66" charset="0"/>
                <a:ea typeface="Agrandir Wide Bold"/>
                <a:cs typeface="Dreaming Outloud Pro" panose="03050502040302030504" pitchFamily="66" charset="0"/>
                <a:sym typeface="Agrandir Wide Bold"/>
              </a:rPr>
              <a:t>Reading Practice for Grades K-2</a:t>
            </a:r>
          </a:p>
        </p:txBody>
      </p:sp>
      <p:sp>
        <p:nvSpPr>
          <p:cNvPr id="50" name="TextBox 50"/>
          <p:cNvSpPr txBox="1"/>
          <p:nvPr/>
        </p:nvSpPr>
        <p:spPr>
          <a:xfrm>
            <a:off x="2988877" y="5851951"/>
            <a:ext cx="1919813" cy="1667123"/>
          </a:xfrm>
          <a:prstGeom prst="rect">
            <a:avLst/>
          </a:prstGeom>
        </p:spPr>
        <p:txBody>
          <a:bodyPr lIns="0" tIns="0" rIns="0" bIns="0" rtlCol="0" anchor="t">
            <a:spAutoFit/>
          </a:bodyPr>
          <a:lstStyle/>
          <a:p>
            <a:pPr marL="138526" lvl="1" indent="-69263">
              <a:lnSpc>
                <a:spcPts val="962"/>
              </a:lnSpc>
              <a:buFont typeface="Arial"/>
              <a:buChar char="•"/>
            </a:pPr>
            <a:r>
              <a:rPr lang="en-US" sz="900" dirty="0">
                <a:solidFill>
                  <a:srgbClr val="1A2E35"/>
                </a:solidFill>
                <a:latin typeface="Berlin Sans FB" panose="020E0602020502020306" pitchFamily="34" charset="0"/>
                <a:ea typeface="Agrandir"/>
                <a:cs typeface="Agrandir"/>
                <a:sym typeface="Agrandir"/>
              </a:rPr>
              <a:t>Choose a book that interests you, that is slightly easier than what you typically read.</a:t>
            </a:r>
          </a:p>
          <a:p>
            <a:pPr marL="138526" lvl="1" indent="-69263">
              <a:lnSpc>
                <a:spcPts val="962"/>
              </a:lnSpc>
              <a:buFont typeface="Arial"/>
              <a:buChar char="•"/>
            </a:pPr>
            <a:r>
              <a:rPr lang="en-US" sz="900" dirty="0">
                <a:solidFill>
                  <a:srgbClr val="1A2E35"/>
                </a:solidFill>
                <a:latin typeface="Berlin Sans FB" panose="020E0602020502020306" pitchFamily="34" charset="0"/>
                <a:ea typeface="Agrandir"/>
                <a:cs typeface="Agrandir"/>
                <a:sym typeface="Agrandir"/>
              </a:rPr>
              <a:t>Decode unknown words: tap it out, look for familiar words, look for base/root words, look for affixes, etc.</a:t>
            </a:r>
          </a:p>
          <a:p>
            <a:pPr marL="138526" lvl="1" indent="-69263">
              <a:lnSpc>
                <a:spcPts val="962"/>
              </a:lnSpc>
              <a:buFont typeface="Arial"/>
              <a:buChar char="•"/>
            </a:pPr>
            <a:r>
              <a:rPr lang="en-US" sz="900" b="1" dirty="0">
                <a:solidFill>
                  <a:srgbClr val="1A2E35"/>
                </a:solidFill>
                <a:latin typeface="Berlin Sans FB" panose="020E0602020502020306" pitchFamily="34" charset="0"/>
                <a:ea typeface="Agrandir Bold"/>
                <a:cs typeface="Agrandir Bold"/>
                <a:sym typeface="Agrandir Bold"/>
              </a:rPr>
              <a:t>Practice your stamina</a:t>
            </a:r>
            <a:r>
              <a:rPr lang="en-US" sz="900" dirty="0">
                <a:solidFill>
                  <a:srgbClr val="1A2E35"/>
                </a:solidFill>
                <a:latin typeface="Berlin Sans FB" panose="020E0602020502020306" pitchFamily="34" charset="0"/>
                <a:ea typeface="Agrandir"/>
                <a:cs typeface="Agrandir"/>
                <a:sym typeface="Agrandir"/>
              </a:rPr>
              <a:t>: Choose a lengthy book, then set a timer for 30 minutes and read the entire time. </a:t>
            </a:r>
            <a:r>
              <a:rPr lang="en-US" sz="900" b="1" dirty="0">
                <a:solidFill>
                  <a:srgbClr val="1A2E35"/>
                </a:solidFill>
                <a:latin typeface="Berlin Sans FB" panose="020E0602020502020306" pitchFamily="34" charset="0"/>
                <a:ea typeface="Agrandir Bold"/>
                <a:cs typeface="Agrandir Bold"/>
                <a:sym typeface="Agrandir Bold"/>
              </a:rPr>
              <a:t>Read EVERY DAY!</a:t>
            </a:r>
          </a:p>
          <a:p>
            <a:pPr marL="148420" lvl="1" indent="-74210">
              <a:lnSpc>
                <a:spcPts val="1031"/>
              </a:lnSpc>
              <a:buFont typeface="Arial"/>
              <a:buChar char="•"/>
            </a:pPr>
            <a:r>
              <a:rPr lang="en-US" sz="900" dirty="0">
                <a:solidFill>
                  <a:srgbClr val="1A2E35"/>
                </a:solidFill>
                <a:latin typeface="Berlin Sans FB" panose="020E0602020502020306" pitchFamily="34" charset="0"/>
                <a:ea typeface="Agrandir"/>
                <a:cs typeface="Agrandir"/>
                <a:sym typeface="Agrandir"/>
              </a:rPr>
              <a:t>Log on to IXL and use your Diagnostic Skill plan to keep learning at home this summer!</a:t>
            </a:r>
          </a:p>
        </p:txBody>
      </p:sp>
      <p:sp>
        <p:nvSpPr>
          <p:cNvPr id="51" name="TextBox 51"/>
          <p:cNvSpPr txBox="1"/>
          <p:nvPr/>
        </p:nvSpPr>
        <p:spPr>
          <a:xfrm>
            <a:off x="3090479" y="5349043"/>
            <a:ext cx="1818211" cy="461665"/>
          </a:xfrm>
          <a:prstGeom prst="rect">
            <a:avLst/>
          </a:prstGeom>
        </p:spPr>
        <p:txBody>
          <a:bodyPr lIns="0" tIns="0" rIns="0" bIns="0" rtlCol="0" anchor="t">
            <a:spAutoFit/>
          </a:bodyPr>
          <a:lstStyle/>
          <a:p>
            <a:pPr algn="ctr">
              <a:lnSpc>
                <a:spcPts val="1769"/>
              </a:lnSpc>
              <a:spcBef>
                <a:spcPct val="0"/>
              </a:spcBef>
            </a:pPr>
            <a:r>
              <a:rPr lang="en-US" sz="1264" b="1" dirty="0">
                <a:solidFill>
                  <a:srgbClr val="000000"/>
                </a:solidFill>
                <a:latin typeface="Dreaming Outloud Pro" panose="03050502040302030504" pitchFamily="66" charset="0"/>
                <a:ea typeface="Agrandir Wide Bold"/>
                <a:cs typeface="Dreaming Outloud Pro" panose="03050502040302030504" pitchFamily="66" charset="0"/>
                <a:sym typeface="Agrandir Wide Bold"/>
              </a:rPr>
              <a:t>Reading Practice for Grades 3-5</a:t>
            </a:r>
          </a:p>
        </p:txBody>
      </p:sp>
      <p:sp>
        <p:nvSpPr>
          <p:cNvPr id="57" name="TextBox 57"/>
          <p:cNvSpPr txBox="1"/>
          <p:nvPr/>
        </p:nvSpPr>
        <p:spPr>
          <a:xfrm>
            <a:off x="1971785" y="7941634"/>
            <a:ext cx="1848184" cy="195375"/>
          </a:xfrm>
          <a:prstGeom prst="rect">
            <a:avLst/>
          </a:prstGeom>
        </p:spPr>
        <p:txBody>
          <a:bodyPr lIns="0" tIns="0" rIns="0" bIns="0" rtlCol="0" anchor="t">
            <a:spAutoFit/>
          </a:bodyPr>
          <a:lstStyle/>
          <a:p>
            <a:pPr algn="ctr">
              <a:lnSpc>
                <a:spcPts val="1508"/>
              </a:lnSpc>
              <a:spcBef>
                <a:spcPct val="0"/>
              </a:spcBef>
            </a:pPr>
            <a:r>
              <a:rPr lang="en-US" sz="1500" b="1" dirty="0">
                <a:solidFill>
                  <a:srgbClr val="000000"/>
                </a:solidFill>
                <a:latin typeface="Alasassy Caps" pitchFamily="2" charset="0"/>
                <a:ea typeface="Agrandir Wide Bold"/>
                <a:cs typeface="Agrandir Wide Bold"/>
                <a:sym typeface="Agrandir Wide Bold"/>
              </a:rPr>
              <a:t>Tips for Parents</a:t>
            </a:r>
          </a:p>
        </p:txBody>
      </p:sp>
      <p:sp>
        <p:nvSpPr>
          <p:cNvPr id="58" name="TextBox 58"/>
          <p:cNvSpPr txBox="1"/>
          <p:nvPr/>
        </p:nvSpPr>
        <p:spPr>
          <a:xfrm>
            <a:off x="943916" y="8260267"/>
            <a:ext cx="4091186" cy="1026948"/>
          </a:xfrm>
          <a:prstGeom prst="rect">
            <a:avLst/>
          </a:prstGeom>
        </p:spPr>
        <p:txBody>
          <a:bodyPr wrap="square" lIns="0" tIns="0" rIns="0" bIns="0" rtlCol="0" anchor="t">
            <a:spAutoFit/>
          </a:bodyPr>
          <a:lstStyle/>
          <a:p>
            <a:pPr marL="138912" lvl="1" indent="-69456">
              <a:lnSpc>
                <a:spcPts val="965"/>
              </a:lnSpc>
              <a:buFont typeface="Arial"/>
              <a:buChar char="•"/>
            </a:pPr>
            <a:r>
              <a:rPr lang="en-US" sz="1000" dirty="0">
                <a:solidFill>
                  <a:srgbClr val="1A2E35"/>
                </a:solidFill>
                <a:latin typeface="Kermit" panose="020F0503040000060003" pitchFamily="34" charset="0"/>
                <a:ea typeface="Agrandir"/>
                <a:cs typeface="Agrandir"/>
                <a:sym typeface="Agrandir"/>
              </a:rPr>
              <a:t>Listen to your child read. </a:t>
            </a:r>
          </a:p>
          <a:p>
            <a:pPr marL="138912" lvl="1" indent="-69456">
              <a:lnSpc>
                <a:spcPts val="965"/>
              </a:lnSpc>
              <a:buFont typeface="Arial"/>
              <a:buChar char="•"/>
            </a:pPr>
            <a:r>
              <a:rPr lang="en-US" sz="1000" dirty="0">
                <a:solidFill>
                  <a:srgbClr val="1A2E35"/>
                </a:solidFill>
                <a:latin typeface="Kermit" panose="020F0503040000060003" pitchFamily="34" charset="0"/>
                <a:ea typeface="Agrandir"/>
                <a:cs typeface="Agrandir"/>
                <a:sym typeface="Agrandir"/>
              </a:rPr>
              <a:t>Provide praise for attempting to decode a word, using expression, or remembering details in a story.</a:t>
            </a:r>
          </a:p>
          <a:p>
            <a:pPr marL="138912" lvl="1" indent="-69456">
              <a:lnSpc>
                <a:spcPts val="965"/>
              </a:lnSpc>
              <a:buFont typeface="Arial"/>
              <a:buChar char="•"/>
            </a:pPr>
            <a:r>
              <a:rPr lang="en-US" sz="1000" dirty="0">
                <a:solidFill>
                  <a:srgbClr val="1A2E35"/>
                </a:solidFill>
                <a:latin typeface="Kermit" panose="020F0503040000060003" pitchFamily="34" charset="0"/>
                <a:ea typeface="Agrandir"/>
                <a:cs typeface="Agrandir"/>
                <a:sym typeface="Agrandir"/>
              </a:rPr>
              <a:t>Ask your child questions about what they read.</a:t>
            </a:r>
          </a:p>
          <a:p>
            <a:pPr marL="138912" lvl="1" indent="-69456">
              <a:lnSpc>
                <a:spcPts val="965"/>
              </a:lnSpc>
              <a:buFont typeface="Arial"/>
              <a:buChar char="•"/>
            </a:pPr>
            <a:r>
              <a:rPr lang="en-US" sz="1000" dirty="0">
                <a:solidFill>
                  <a:srgbClr val="1A2E35"/>
                </a:solidFill>
                <a:latin typeface="Kermit" panose="020F0503040000060003" pitchFamily="34" charset="0"/>
                <a:ea typeface="Agrandir"/>
                <a:cs typeface="Agrandir"/>
                <a:sym typeface="Agrandir"/>
              </a:rPr>
              <a:t>Have your child answer questions about a text in a complete sentence, draw a picture of the most important part, or write a summary of the story in their own words.</a:t>
            </a:r>
          </a:p>
          <a:p>
            <a:pPr marL="138912" lvl="1" indent="-69456">
              <a:lnSpc>
                <a:spcPts val="965"/>
              </a:lnSpc>
              <a:buFont typeface="Arial"/>
              <a:buChar char="•"/>
            </a:pPr>
            <a:r>
              <a:rPr lang="en-US" sz="1000" dirty="0">
                <a:solidFill>
                  <a:srgbClr val="1A2E35"/>
                </a:solidFill>
                <a:latin typeface="Kermit" panose="020F0503040000060003" pitchFamily="34" charset="0"/>
                <a:ea typeface="Agrandir"/>
                <a:cs typeface="Agrandir"/>
                <a:sym typeface="Agrandir"/>
              </a:rPr>
              <a:t>Expose your child to multiple genres.</a:t>
            </a:r>
          </a:p>
        </p:txBody>
      </p:sp>
      <p:pic>
        <p:nvPicPr>
          <p:cNvPr id="1026" name="Picture 2" descr="10,200+ Kids Reading Clipart Stock ...">
            <a:extLst>
              <a:ext uri="{FF2B5EF4-FFF2-40B4-BE49-F238E27FC236}">
                <a16:creationId xmlns:a16="http://schemas.microsoft.com/office/drawing/2014/main" id="{4012A780-7E4C-7AAB-F8D6-E8C2427628F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40078" y="4431509"/>
            <a:ext cx="954586" cy="95458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38">
            <a:extLst>
              <a:ext uri="{FF2B5EF4-FFF2-40B4-BE49-F238E27FC236}">
                <a16:creationId xmlns:a16="http://schemas.microsoft.com/office/drawing/2014/main" id="{0770F00D-26C5-4747-FA5D-B316AB462D2F}"/>
              </a:ext>
            </a:extLst>
          </p:cNvPr>
          <p:cNvGrpSpPr/>
          <p:nvPr/>
        </p:nvGrpSpPr>
        <p:grpSpPr>
          <a:xfrm>
            <a:off x="911667" y="2487280"/>
            <a:ext cx="4098305" cy="1908785"/>
            <a:chOff x="0" y="0"/>
            <a:chExt cx="693069" cy="663674"/>
          </a:xfrm>
          <a:solidFill>
            <a:srgbClr val="5FC5B4"/>
          </a:solidFill>
        </p:grpSpPr>
        <p:sp>
          <p:nvSpPr>
            <p:cNvPr id="23" name="Freeform 39">
              <a:extLst>
                <a:ext uri="{FF2B5EF4-FFF2-40B4-BE49-F238E27FC236}">
                  <a16:creationId xmlns:a16="http://schemas.microsoft.com/office/drawing/2014/main" id="{10DD6FA4-969A-9CB7-F324-7654CFE3FC18}"/>
                </a:ext>
              </a:extLst>
            </p:cNvPr>
            <p:cNvSpPr/>
            <p:nvPr/>
          </p:nvSpPr>
          <p:spPr>
            <a:xfrm>
              <a:off x="0" y="0"/>
              <a:ext cx="693069" cy="663674"/>
            </a:xfrm>
            <a:custGeom>
              <a:avLst/>
              <a:gdLst/>
              <a:ahLst/>
              <a:cxnLst/>
              <a:rect l="l" t="t" r="r" b="b"/>
              <a:pathLst>
                <a:path w="693069" h="663674">
                  <a:moveTo>
                    <a:pt x="148940" y="0"/>
                  </a:moveTo>
                  <a:lnTo>
                    <a:pt x="544129" y="0"/>
                  </a:lnTo>
                  <a:cubicBezTo>
                    <a:pt x="583630" y="0"/>
                    <a:pt x="621514" y="15692"/>
                    <a:pt x="649445" y="43623"/>
                  </a:cubicBezTo>
                  <a:cubicBezTo>
                    <a:pt x="677377" y="71555"/>
                    <a:pt x="693069" y="109439"/>
                    <a:pt x="693069" y="148940"/>
                  </a:cubicBezTo>
                  <a:lnTo>
                    <a:pt x="693069" y="514734"/>
                  </a:lnTo>
                  <a:cubicBezTo>
                    <a:pt x="693069" y="554235"/>
                    <a:pt x="677377" y="592119"/>
                    <a:pt x="649445" y="620050"/>
                  </a:cubicBezTo>
                  <a:cubicBezTo>
                    <a:pt x="621514" y="647982"/>
                    <a:pt x="583630" y="663674"/>
                    <a:pt x="544129" y="663674"/>
                  </a:cubicBezTo>
                  <a:lnTo>
                    <a:pt x="148940" y="663674"/>
                  </a:lnTo>
                  <a:cubicBezTo>
                    <a:pt x="109439" y="663674"/>
                    <a:pt x="71555" y="647982"/>
                    <a:pt x="43623" y="620050"/>
                  </a:cubicBezTo>
                  <a:cubicBezTo>
                    <a:pt x="15692" y="592119"/>
                    <a:pt x="0" y="554235"/>
                    <a:pt x="0" y="514734"/>
                  </a:cubicBezTo>
                  <a:lnTo>
                    <a:pt x="0" y="148940"/>
                  </a:lnTo>
                  <a:cubicBezTo>
                    <a:pt x="0" y="109439"/>
                    <a:pt x="15692" y="71555"/>
                    <a:pt x="43623" y="43623"/>
                  </a:cubicBezTo>
                  <a:cubicBezTo>
                    <a:pt x="71555" y="15692"/>
                    <a:pt x="109439" y="0"/>
                    <a:pt x="148940" y="0"/>
                  </a:cubicBezTo>
                  <a:close/>
                </a:path>
              </a:pathLst>
            </a:custGeom>
            <a:grpFill/>
          </p:spPr>
          <p:txBody>
            <a:bodyPr/>
            <a:lstStyle/>
            <a:p>
              <a:endParaRPr lang="en-US" sz="825"/>
            </a:p>
          </p:txBody>
        </p:sp>
        <p:sp>
          <p:nvSpPr>
            <p:cNvPr id="24" name="TextBox 40">
              <a:extLst>
                <a:ext uri="{FF2B5EF4-FFF2-40B4-BE49-F238E27FC236}">
                  <a16:creationId xmlns:a16="http://schemas.microsoft.com/office/drawing/2014/main" id="{DA58DE6E-05E1-B749-ED82-295125DD7321}"/>
                </a:ext>
              </a:extLst>
            </p:cNvPr>
            <p:cNvSpPr txBox="1"/>
            <p:nvPr/>
          </p:nvSpPr>
          <p:spPr>
            <a:xfrm>
              <a:off x="0" y="-47625"/>
              <a:ext cx="693069" cy="711299"/>
            </a:xfrm>
            <a:prstGeom prst="rect">
              <a:avLst/>
            </a:prstGeom>
            <a:grpFill/>
          </p:spPr>
          <p:txBody>
            <a:bodyPr lIns="23283" tIns="23283" rIns="23283" bIns="23283" rtlCol="0" anchor="ctr"/>
            <a:lstStyle/>
            <a:p>
              <a:pPr algn="ctr">
                <a:lnSpc>
                  <a:spcPts val="1863"/>
                </a:lnSpc>
              </a:pPr>
              <a:endParaRPr sz="825"/>
            </a:p>
          </p:txBody>
        </p:sp>
      </p:grpSp>
      <p:sp>
        <p:nvSpPr>
          <p:cNvPr id="53" name="TextBox 52">
            <a:extLst>
              <a:ext uri="{FF2B5EF4-FFF2-40B4-BE49-F238E27FC236}">
                <a16:creationId xmlns:a16="http://schemas.microsoft.com/office/drawing/2014/main" id="{D5C0B7F3-38B1-41DB-73F7-99E9B312A78D}"/>
              </a:ext>
            </a:extLst>
          </p:cNvPr>
          <p:cNvSpPr txBox="1"/>
          <p:nvPr/>
        </p:nvSpPr>
        <p:spPr>
          <a:xfrm>
            <a:off x="951964" y="2342938"/>
            <a:ext cx="4006615" cy="2071336"/>
          </a:xfrm>
          <a:prstGeom prst="rect">
            <a:avLst/>
          </a:prstGeom>
          <a:noFill/>
        </p:spPr>
        <p:txBody>
          <a:bodyPr wrap="square">
            <a:spAutoFit/>
          </a:bodyPr>
          <a:lstStyle/>
          <a:p>
            <a:pPr marL="91440">
              <a:lnSpc>
                <a:spcPts val="1696"/>
              </a:lnSpc>
              <a:spcAft>
                <a:spcPts val="300"/>
              </a:spcAft>
            </a:pPr>
            <a:r>
              <a:rPr lang="en-US" sz="1000" i="1" spc="22" dirty="0">
                <a:solidFill>
                  <a:srgbClr val="1A2E35"/>
                </a:solidFill>
                <a:latin typeface="Abadi" panose="020B0604020104020204" pitchFamily="34" charset="0"/>
                <a:ea typeface="Agrandir Italics"/>
                <a:cs typeface="Angsana New" panose="02020603050405020304" pitchFamily="18" charset="-34"/>
                <a:sym typeface="Agrandir Italics"/>
              </a:rPr>
              <a:t>The “summer slide” is real. Students can lose months of learning without regular practice. Please have your child complete reading and math activities on the BINGO card. Return it next year’s teacher with one line achieved across, down, or diagonally by Friday, August 14</a:t>
            </a:r>
            <a:r>
              <a:rPr lang="en-US" sz="1000" i="1" spc="22" baseline="30000" dirty="0">
                <a:solidFill>
                  <a:srgbClr val="1A2E35"/>
                </a:solidFill>
                <a:latin typeface="Abadi" panose="020B0604020104020204" pitchFamily="34" charset="0"/>
                <a:ea typeface="Agrandir Italics"/>
                <a:cs typeface="Angsana New" panose="02020603050405020304" pitchFamily="18" charset="-34"/>
                <a:sym typeface="Agrandir Italics"/>
              </a:rPr>
              <a:t>th</a:t>
            </a:r>
            <a:r>
              <a:rPr lang="en-US" sz="1000" i="1" spc="22" dirty="0">
                <a:solidFill>
                  <a:srgbClr val="1A2E35"/>
                </a:solidFill>
                <a:latin typeface="Abadi" panose="020B0604020104020204" pitchFamily="34" charset="0"/>
                <a:ea typeface="Agrandir Italics"/>
                <a:cs typeface="Angsana New" panose="02020603050405020304" pitchFamily="18" charset="-34"/>
                <a:sym typeface="Agrandir Italics"/>
              </a:rPr>
              <a:t> to earn a prize! (One prize limit per child). Each student that completes the </a:t>
            </a:r>
            <a:r>
              <a:rPr lang="en-US" sz="1000" b="1" i="1" u="sng" spc="22" dirty="0">
                <a:solidFill>
                  <a:srgbClr val="1A2E35"/>
                </a:solidFill>
                <a:latin typeface="Abadi" panose="020B0604020104020204" pitchFamily="34" charset="0"/>
                <a:ea typeface="Agrandir Italics"/>
                <a:cs typeface="Angsana New" panose="02020603050405020304" pitchFamily="18" charset="-34"/>
                <a:sym typeface="Agrandir Italics"/>
              </a:rPr>
              <a:t>entire</a:t>
            </a:r>
            <a:r>
              <a:rPr lang="en-US" sz="1000" i="1" spc="22" dirty="0">
                <a:solidFill>
                  <a:srgbClr val="1A2E35"/>
                </a:solidFill>
                <a:latin typeface="Abadi" panose="020B0604020104020204" pitchFamily="34" charset="0"/>
                <a:ea typeface="Agrandir Italics"/>
                <a:cs typeface="Angsana New" panose="02020603050405020304" pitchFamily="18" charset="-34"/>
                <a:sym typeface="Agrandir Italics"/>
              </a:rPr>
              <a:t> BINGO card will have his/her name entered into a drawing for a bigger prize!</a:t>
            </a:r>
          </a:p>
          <a:p>
            <a:pPr marL="91440" algn="ctr">
              <a:lnSpc>
                <a:spcPts val="1696"/>
              </a:lnSpc>
            </a:pPr>
            <a:r>
              <a:rPr lang="en-US" sz="1000" i="1" spc="22" dirty="0">
                <a:solidFill>
                  <a:srgbClr val="1A2E35"/>
                </a:solidFill>
                <a:latin typeface="Abadi" panose="020B0604020104020204" pitchFamily="34" charset="0"/>
                <a:ea typeface="Agrandir Italics"/>
                <a:cs typeface="Angsana New" panose="02020603050405020304" pitchFamily="18" charset="-34"/>
                <a:sym typeface="Agrandir Italics"/>
              </a:rPr>
              <a:t>Be sure to explore the ideas and tips below to keep your child sharp all summer long.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11C93-9F81-6924-A34F-8020C8839E71}"/>
            </a:ext>
          </a:extLst>
        </p:cNvPr>
        <p:cNvGrpSpPr/>
        <p:nvPr/>
      </p:nvGrpSpPr>
      <p:grpSpPr>
        <a:xfrm>
          <a:off x="0" y="0"/>
          <a:ext cx="0" cy="0"/>
          <a:chOff x="0" y="0"/>
          <a:chExt cx="0" cy="0"/>
        </a:xfrm>
      </p:grpSpPr>
      <p:sp>
        <p:nvSpPr>
          <p:cNvPr id="8" name="Freeform 8">
            <a:extLst>
              <a:ext uri="{FF2B5EF4-FFF2-40B4-BE49-F238E27FC236}">
                <a16:creationId xmlns:a16="http://schemas.microsoft.com/office/drawing/2014/main" id="{6ADBD04F-943B-BD86-D57E-E1EB53C9F8D4}"/>
              </a:ext>
            </a:extLst>
          </p:cNvPr>
          <p:cNvSpPr/>
          <p:nvPr/>
        </p:nvSpPr>
        <p:spPr>
          <a:xfrm rot="-10800000">
            <a:off x="4779218" y="7490236"/>
            <a:ext cx="2845090" cy="2660159"/>
          </a:xfrm>
          <a:custGeom>
            <a:avLst/>
            <a:gdLst/>
            <a:ahLst/>
            <a:cxnLst/>
            <a:rect l="l" t="t" r="r" b="b"/>
            <a:pathLst>
              <a:path w="6207470" h="5803984">
                <a:moveTo>
                  <a:pt x="0" y="0"/>
                </a:moveTo>
                <a:lnTo>
                  <a:pt x="6207469" y="0"/>
                </a:lnTo>
                <a:lnTo>
                  <a:pt x="6207469" y="5803984"/>
                </a:lnTo>
                <a:lnTo>
                  <a:pt x="0" y="5803984"/>
                </a:lnTo>
                <a:lnTo>
                  <a:pt x="0" y="0"/>
                </a:lnTo>
                <a:close/>
              </a:path>
            </a:pathLst>
          </a:custGeom>
          <a:blipFill>
            <a:blip>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825" dirty="0"/>
          </a:p>
        </p:txBody>
      </p:sp>
      <p:grpSp>
        <p:nvGrpSpPr>
          <p:cNvPr id="62" name="Group 10">
            <a:extLst>
              <a:ext uri="{FF2B5EF4-FFF2-40B4-BE49-F238E27FC236}">
                <a16:creationId xmlns:a16="http://schemas.microsoft.com/office/drawing/2014/main" id="{84275B9C-A97E-3F6A-AC17-974B06BBECD1}"/>
              </a:ext>
            </a:extLst>
          </p:cNvPr>
          <p:cNvGrpSpPr/>
          <p:nvPr/>
        </p:nvGrpSpPr>
        <p:grpSpPr>
          <a:xfrm>
            <a:off x="2938762" y="7711368"/>
            <a:ext cx="4098281" cy="1838713"/>
            <a:chOff x="0" y="0"/>
            <a:chExt cx="1561091" cy="700390"/>
          </a:xfrm>
        </p:grpSpPr>
        <p:sp>
          <p:nvSpPr>
            <p:cNvPr id="1024" name="Freeform 11">
              <a:extLst>
                <a:ext uri="{FF2B5EF4-FFF2-40B4-BE49-F238E27FC236}">
                  <a16:creationId xmlns:a16="http://schemas.microsoft.com/office/drawing/2014/main" id="{CE231DFE-5454-5CCF-FF39-619452DFF91D}"/>
                </a:ext>
              </a:extLst>
            </p:cNvPr>
            <p:cNvSpPr/>
            <p:nvPr/>
          </p:nvSpPr>
          <p:spPr>
            <a:xfrm>
              <a:off x="0" y="0"/>
              <a:ext cx="1561091" cy="700390"/>
            </a:xfrm>
            <a:custGeom>
              <a:avLst/>
              <a:gdLst/>
              <a:ahLst/>
              <a:cxnLst/>
              <a:rect l="l" t="t" r="r" b="b"/>
              <a:pathLst>
                <a:path w="1561091" h="700390">
                  <a:moveTo>
                    <a:pt x="31170" y="0"/>
                  </a:moveTo>
                  <a:lnTo>
                    <a:pt x="1529921" y="0"/>
                  </a:lnTo>
                  <a:cubicBezTo>
                    <a:pt x="1547136" y="0"/>
                    <a:pt x="1561091" y="13955"/>
                    <a:pt x="1561091" y="31170"/>
                  </a:cubicBezTo>
                  <a:lnTo>
                    <a:pt x="1561091" y="669221"/>
                  </a:lnTo>
                  <a:cubicBezTo>
                    <a:pt x="1561091" y="686435"/>
                    <a:pt x="1547136" y="700390"/>
                    <a:pt x="1529921" y="700390"/>
                  </a:cubicBezTo>
                  <a:lnTo>
                    <a:pt x="31170" y="700390"/>
                  </a:lnTo>
                  <a:cubicBezTo>
                    <a:pt x="13955" y="700390"/>
                    <a:pt x="0" y="686435"/>
                    <a:pt x="0" y="669221"/>
                  </a:cubicBezTo>
                  <a:lnTo>
                    <a:pt x="0" y="31170"/>
                  </a:lnTo>
                  <a:cubicBezTo>
                    <a:pt x="0" y="13955"/>
                    <a:pt x="13955" y="0"/>
                    <a:pt x="31170" y="0"/>
                  </a:cubicBezTo>
                  <a:close/>
                </a:path>
              </a:pathLst>
            </a:custGeom>
            <a:solidFill>
              <a:srgbClr val="FFFFFF"/>
            </a:solidFill>
          </p:spPr>
          <p:txBody>
            <a:bodyPr/>
            <a:lstStyle/>
            <a:p>
              <a:endParaRPr lang="en-US" sz="825"/>
            </a:p>
          </p:txBody>
        </p:sp>
        <p:sp>
          <p:nvSpPr>
            <p:cNvPr id="1025" name="TextBox 12">
              <a:extLst>
                <a:ext uri="{FF2B5EF4-FFF2-40B4-BE49-F238E27FC236}">
                  <a16:creationId xmlns:a16="http://schemas.microsoft.com/office/drawing/2014/main" id="{CC12E41F-A065-4987-6C5A-01047DBEAF63}"/>
                </a:ext>
              </a:extLst>
            </p:cNvPr>
            <p:cNvSpPr txBox="1"/>
            <p:nvPr/>
          </p:nvSpPr>
          <p:spPr>
            <a:xfrm>
              <a:off x="0" y="-47625"/>
              <a:ext cx="1561091" cy="748015"/>
            </a:xfrm>
            <a:prstGeom prst="rect">
              <a:avLst/>
            </a:prstGeom>
          </p:spPr>
          <p:txBody>
            <a:bodyPr lIns="33794" tIns="33794" rIns="33794" bIns="33794" rtlCol="0" anchor="ctr"/>
            <a:lstStyle/>
            <a:p>
              <a:pPr algn="ctr">
                <a:lnSpc>
                  <a:spcPts val="1863"/>
                </a:lnSpc>
              </a:pPr>
              <a:endParaRPr sz="825"/>
            </a:p>
          </p:txBody>
        </p:sp>
      </p:grpSp>
      <p:sp>
        <p:nvSpPr>
          <p:cNvPr id="9" name="Freeform 9">
            <a:extLst>
              <a:ext uri="{FF2B5EF4-FFF2-40B4-BE49-F238E27FC236}">
                <a16:creationId xmlns:a16="http://schemas.microsoft.com/office/drawing/2014/main" id="{E5969060-7D1D-ECC3-CB90-AD47492CC51B}"/>
              </a:ext>
            </a:extLst>
          </p:cNvPr>
          <p:cNvSpPr/>
          <p:nvPr/>
        </p:nvSpPr>
        <p:spPr>
          <a:xfrm rot="-10800000" flipH="1">
            <a:off x="148043" y="7490236"/>
            <a:ext cx="2845090" cy="2660159"/>
          </a:xfrm>
          <a:custGeom>
            <a:avLst/>
            <a:gdLst/>
            <a:ahLst/>
            <a:cxnLst/>
            <a:rect l="l" t="t" r="r" b="b"/>
            <a:pathLst>
              <a:path w="6207470" h="5803984">
                <a:moveTo>
                  <a:pt x="6207470" y="0"/>
                </a:moveTo>
                <a:lnTo>
                  <a:pt x="0" y="0"/>
                </a:lnTo>
                <a:lnTo>
                  <a:pt x="0" y="5803984"/>
                </a:lnTo>
                <a:lnTo>
                  <a:pt x="6207470" y="5803984"/>
                </a:lnTo>
                <a:lnTo>
                  <a:pt x="6207470" y="0"/>
                </a:lnTo>
                <a:close/>
              </a:path>
            </a:pathLst>
          </a:custGeom>
          <a:blipFill>
            <a:blip>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825"/>
          </a:p>
        </p:txBody>
      </p:sp>
      <p:sp>
        <p:nvSpPr>
          <p:cNvPr id="2" name="Freeform 2">
            <a:extLst>
              <a:ext uri="{FF2B5EF4-FFF2-40B4-BE49-F238E27FC236}">
                <a16:creationId xmlns:a16="http://schemas.microsoft.com/office/drawing/2014/main" id="{95875744-D990-13EF-2E56-25F6F981BF2C}"/>
              </a:ext>
            </a:extLst>
          </p:cNvPr>
          <p:cNvSpPr/>
          <p:nvPr/>
        </p:nvSpPr>
        <p:spPr>
          <a:xfrm rot="-10800000">
            <a:off x="-99955" y="-635160"/>
            <a:ext cx="1979153" cy="2211344"/>
          </a:xfrm>
          <a:custGeom>
            <a:avLst/>
            <a:gdLst/>
            <a:ahLst/>
            <a:cxnLst/>
            <a:rect l="l" t="t" r="r" b="b"/>
            <a:pathLst>
              <a:path w="4318152" h="4824750">
                <a:moveTo>
                  <a:pt x="0" y="0"/>
                </a:moveTo>
                <a:lnTo>
                  <a:pt x="4318151" y="0"/>
                </a:lnTo>
                <a:lnTo>
                  <a:pt x="4318151" y="4824750"/>
                </a:lnTo>
                <a:lnTo>
                  <a:pt x="0" y="48247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825"/>
          </a:p>
        </p:txBody>
      </p:sp>
      <p:sp>
        <p:nvSpPr>
          <p:cNvPr id="3" name="Freeform 3">
            <a:extLst>
              <a:ext uri="{FF2B5EF4-FFF2-40B4-BE49-F238E27FC236}">
                <a16:creationId xmlns:a16="http://schemas.microsoft.com/office/drawing/2014/main" id="{E4B6C28B-A57C-6006-6DA1-F832B84F1202}"/>
              </a:ext>
            </a:extLst>
          </p:cNvPr>
          <p:cNvSpPr/>
          <p:nvPr/>
        </p:nvSpPr>
        <p:spPr>
          <a:xfrm rot="-10800000" flipH="1">
            <a:off x="5893154" y="-635160"/>
            <a:ext cx="1979153" cy="2211344"/>
          </a:xfrm>
          <a:custGeom>
            <a:avLst/>
            <a:gdLst/>
            <a:ahLst/>
            <a:cxnLst/>
            <a:rect l="l" t="t" r="r" b="b"/>
            <a:pathLst>
              <a:path w="4318152" h="4824750">
                <a:moveTo>
                  <a:pt x="4318152" y="0"/>
                </a:moveTo>
                <a:lnTo>
                  <a:pt x="0" y="0"/>
                </a:lnTo>
                <a:lnTo>
                  <a:pt x="0" y="4824750"/>
                </a:lnTo>
                <a:lnTo>
                  <a:pt x="4318152" y="4824750"/>
                </a:lnTo>
                <a:lnTo>
                  <a:pt x="4318152"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825"/>
          </a:p>
        </p:txBody>
      </p:sp>
      <p:sp>
        <p:nvSpPr>
          <p:cNvPr id="4" name="Freeform 4">
            <a:extLst>
              <a:ext uri="{FF2B5EF4-FFF2-40B4-BE49-F238E27FC236}">
                <a16:creationId xmlns:a16="http://schemas.microsoft.com/office/drawing/2014/main" id="{48A512F5-4C0D-BF42-935E-7DC4E0429091}"/>
              </a:ext>
            </a:extLst>
          </p:cNvPr>
          <p:cNvSpPr/>
          <p:nvPr/>
        </p:nvSpPr>
        <p:spPr>
          <a:xfrm rot="-8274182">
            <a:off x="-740545" y="4889969"/>
            <a:ext cx="2140715" cy="2001569"/>
          </a:xfrm>
          <a:custGeom>
            <a:avLst/>
            <a:gdLst/>
            <a:ahLst/>
            <a:cxnLst/>
            <a:rect l="l" t="t" r="r" b="b"/>
            <a:pathLst>
              <a:path w="4670651" h="4367059">
                <a:moveTo>
                  <a:pt x="0" y="0"/>
                </a:moveTo>
                <a:lnTo>
                  <a:pt x="4670651" y="0"/>
                </a:lnTo>
                <a:lnTo>
                  <a:pt x="4670651" y="4367059"/>
                </a:lnTo>
                <a:lnTo>
                  <a:pt x="0" y="43670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825"/>
          </a:p>
        </p:txBody>
      </p:sp>
      <p:sp>
        <p:nvSpPr>
          <p:cNvPr id="6" name="Freeform 6">
            <a:extLst>
              <a:ext uri="{FF2B5EF4-FFF2-40B4-BE49-F238E27FC236}">
                <a16:creationId xmlns:a16="http://schemas.microsoft.com/office/drawing/2014/main" id="{BABA0837-F6A1-C484-8C12-876F1B15D524}"/>
              </a:ext>
            </a:extLst>
          </p:cNvPr>
          <p:cNvSpPr/>
          <p:nvPr/>
        </p:nvSpPr>
        <p:spPr>
          <a:xfrm rot="8267035" flipH="1">
            <a:off x="6372181" y="4889716"/>
            <a:ext cx="2140715" cy="2001569"/>
          </a:xfrm>
          <a:custGeom>
            <a:avLst/>
            <a:gdLst/>
            <a:ahLst/>
            <a:cxnLst/>
            <a:rect l="l" t="t" r="r" b="b"/>
            <a:pathLst>
              <a:path w="4670651" h="4367059">
                <a:moveTo>
                  <a:pt x="4670651" y="0"/>
                </a:moveTo>
                <a:lnTo>
                  <a:pt x="0" y="0"/>
                </a:lnTo>
                <a:lnTo>
                  <a:pt x="0" y="4367059"/>
                </a:lnTo>
                <a:lnTo>
                  <a:pt x="4670651" y="4367059"/>
                </a:lnTo>
                <a:lnTo>
                  <a:pt x="4670651"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825"/>
          </a:p>
        </p:txBody>
      </p:sp>
      <p:sp>
        <p:nvSpPr>
          <p:cNvPr id="7" name="Freeform 7">
            <a:extLst>
              <a:ext uri="{FF2B5EF4-FFF2-40B4-BE49-F238E27FC236}">
                <a16:creationId xmlns:a16="http://schemas.microsoft.com/office/drawing/2014/main" id="{49FD2F64-EF2B-493C-7A91-EE5A511B67AC}"/>
              </a:ext>
            </a:extLst>
          </p:cNvPr>
          <p:cNvSpPr/>
          <p:nvPr/>
        </p:nvSpPr>
        <p:spPr>
          <a:xfrm rot="-10188269" flipH="1">
            <a:off x="6435752" y="1802033"/>
            <a:ext cx="1592332" cy="2716131"/>
          </a:xfrm>
          <a:custGeom>
            <a:avLst/>
            <a:gdLst/>
            <a:ahLst/>
            <a:cxnLst/>
            <a:rect l="l" t="t" r="r" b="b"/>
            <a:pathLst>
              <a:path w="3474178" h="5926104">
                <a:moveTo>
                  <a:pt x="3474179" y="0"/>
                </a:moveTo>
                <a:lnTo>
                  <a:pt x="0" y="0"/>
                </a:lnTo>
                <a:lnTo>
                  <a:pt x="0" y="5926104"/>
                </a:lnTo>
                <a:lnTo>
                  <a:pt x="3474179" y="5926104"/>
                </a:lnTo>
                <a:lnTo>
                  <a:pt x="3474179"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sz="825"/>
          </a:p>
        </p:txBody>
      </p:sp>
      <p:grpSp>
        <p:nvGrpSpPr>
          <p:cNvPr id="10" name="Group 10">
            <a:extLst>
              <a:ext uri="{FF2B5EF4-FFF2-40B4-BE49-F238E27FC236}">
                <a16:creationId xmlns:a16="http://schemas.microsoft.com/office/drawing/2014/main" id="{37793412-D15E-17E9-D6C2-F8D14C411BB7}"/>
              </a:ext>
            </a:extLst>
          </p:cNvPr>
          <p:cNvGrpSpPr/>
          <p:nvPr/>
        </p:nvGrpSpPr>
        <p:grpSpPr>
          <a:xfrm>
            <a:off x="889622" y="7720201"/>
            <a:ext cx="4098281" cy="1838713"/>
            <a:chOff x="0" y="0"/>
            <a:chExt cx="1561091" cy="700390"/>
          </a:xfrm>
        </p:grpSpPr>
        <p:sp>
          <p:nvSpPr>
            <p:cNvPr id="11" name="Freeform 11">
              <a:extLst>
                <a:ext uri="{FF2B5EF4-FFF2-40B4-BE49-F238E27FC236}">
                  <a16:creationId xmlns:a16="http://schemas.microsoft.com/office/drawing/2014/main" id="{AE7734DA-F6B3-0584-01FD-470AF518940A}"/>
                </a:ext>
              </a:extLst>
            </p:cNvPr>
            <p:cNvSpPr/>
            <p:nvPr/>
          </p:nvSpPr>
          <p:spPr>
            <a:xfrm>
              <a:off x="0" y="0"/>
              <a:ext cx="1561091" cy="700390"/>
            </a:xfrm>
            <a:custGeom>
              <a:avLst/>
              <a:gdLst/>
              <a:ahLst/>
              <a:cxnLst/>
              <a:rect l="l" t="t" r="r" b="b"/>
              <a:pathLst>
                <a:path w="1561091" h="700390">
                  <a:moveTo>
                    <a:pt x="31170" y="0"/>
                  </a:moveTo>
                  <a:lnTo>
                    <a:pt x="1529921" y="0"/>
                  </a:lnTo>
                  <a:cubicBezTo>
                    <a:pt x="1547136" y="0"/>
                    <a:pt x="1561091" y="13955"/>
                    <a:pt x="1561091" y="31170"/>
                  </a:cubicBezTo>
                  <a:lnTo>
                    <a:pt x="1561091" y="669221"/>
                  </a:lnTo>
                  <a:cubicBezTo>
                    <a:pt x="1561091" y="686435"/>
                    <a:pt x="1547136" y="700390"/>
                    <a:pt x="1529921" y="700390"/>
                  </a:cubicBezTo>
                  <a:lnTo>
                    <a:pt x="31170" y="700390"/>
                  </a:lnTo>
                  <a:cubicBezTo>
                    <a:pt x="13955" y="700390"/>
                    <a:pt x="0" y="686435"/>
                    <a:pt x="0" y="669221"/>
                  </a:cubicBezTo>
                  <a:lnTo>
                    <a:pt x="0" y="31170"/>
                  </a:lnTo>
                  <a:cubicBezTo>
                    <a:pt x="0" y="13955"/>
                    <a:pt x="13955" y="0"/>
                    <a:pt x="31170" y="0"/>
                  </a:cubicBezTo>
                  <a:close/>
                </a:path>
              </a:pathLst>
            </a:custGeom>
            <a:solidFill>
              <a:srgbClr val="FFFFFF"/>
            </a:solidFill>
          </p:spPr>
          <p:txBody>
            <a:bodyPr/>
            <a:lstStyle/>
            <a:p>
              <a:endParaRPr lang="en-US" sz="825"/>
            </a:p>
          </p:txBody>
        </p:sp>
        <p:sp>
          <p:nvSpPr>
            <p:cNvPr id="12" name="TextBox 12">
              <a:extLst>
                <a:ext uri="{FF2B5EF4-FFF2-40B4-BE49-F238E27FC236}">
                  <a16:creationId xmlns:a16="http://schemas.microsoft.com/office/drawing/2014/main" id="{D6C77522-C17D-3138-6A11-D6221456AD8D}"/>
                </a:ext>
              </a:extLst>
            </p:cNvPr>
            <p:cNvSpPr txBox="1"/>
            <p:nvPr/>
          </p:nvSpPr>
          <p:spPr>
            <a:xfrm>
              <a:off x="0" y="-47625"/>
              <a:ext cx="1561091" cy="748015"/>
            </a:xfrm>
            <a:prstGeom prst="rect">
              <a:avLst/>
            </a:prstGeom>
          </p:spPr>
          <p:txBody>
            <a:bodyPr lIns="33794" tIns="33794" rIns="33794" bIns="33794" rtlCol="0" anchor="ctr"/>
            <a:lstStyle/>
            <a:p>
              <a:pPr algn="ctr">
                <a:lnSpc>
                  <a:spcPts val="1863"/>
                </a:lnSpc>
              </a:pPr>
              <a:endParaRPr sz="825"/>
            </a:p>
          </p:txBody>
        </p:sp>
      </p:grpSp>
      <p:grpSp>
        <p:nvGrpSpPr>
          <p:cNvPr id="13" name="Group 13">
            <a:extLst>
              <a:ext uri="{FF2B5EF4-FFF2-40B4-BE49-F238E27FC236}">
                <a16:creationId xmlns:a16="http://schemas.microsoft.com/office/drawing/2014/main" id="{51EBB81B-2631-9063-8253-731B487439F8}"/>
              </a:ext>
            </a:extLst>
          </p:cNvPr>
          <p:cNvGrpSpPr/>
          <p:nvPr/>
        </p:nvGrpSpPr>
        <p:grpSpPr>
          <a:xfrm>
            <a:off x="928247" y="2195146"/>
            <a:ext cx="4098281" cy="1838713"/>
            <a:chOff x="0" y="0"/>
            <a:chExt cx="1561091" cy="700390"/>
          </a:xfrm>
        </p:grpSpPr>
        <p:sp>
          <p:nvSpPr>
            <p:cNvPr id="14" name="Freeform 14">
              <a:extLst>
                <a:ext uri="{FF2B5EF4-FFF2-40B4-BE49-F238E27FC236}">
                  <a16:creationId xmlns:a16="http://schemas.microsoft.com/office/drawing/2014/main" id="{8406719A-86A5-E42E-997C-ED2027B55403}"/>
                </a:ext>
              </a:extLst>
            </p:cNvPr>
            <p:cNvSpPr/>
            <p:nvPr/>
          </p:nvSpPr>
          <p:spPr>
            <a:xfrm>
              <a:off x="0" y="0"/>
              <a:ext cx="1561091" cy="700390"/>
            </a:xfrm>
            <a:custGeom>
              <a:avLst/>
              <a:gdLst/>
              <a:ahLst/>
              <a:cxnLst/>
              <a:rect l="l" t="t" r="r" b="b"/>
              <a:pathLst>
                <a:path w="1561091" h="700390">
                  <a:moveTo>
                    <a:pt x="31170" y="0"/>
                  </a:moveTo>
                  <a:lnTo>
                    <a:pt x="1529921" y="0"/>
                  </a:lnTo>
                  <a:cubicBezTo>
                    <a:pt x="1547136" y="0"/>
                    <a:pt x="1561091" y="13955"/>
                    <a:pt x="1561091" y="31170"/>
                  </a:cubicBezTo>
                  <a:lnTo>
                    <a:pt x="1561091" y="669221"/>
                  </a:lnTo>
                  <a:cubicBezTo>
                    <a:pt x="1561091" y="686435"/>
                    <a:pt x="1547136" y="700390"/>
                    <a:pt x="1529921" y="700390"/>
                  </a:cubicBezTo>
                  <a:lnTo>
                    <a:pt x="31170" y="700390"/>
                  </a:lnTo>
                  <a:cubicBezTo>
                    <a:pt x="13955" y="700390"/>
                    <a:pt x="0" y="686435"/>
                    <a:pt x="0" y="669221"/>
                  </a:cubicBezTo>
                  <a:lnTo>
                    <a:pt x="0" y="31170"/>
                  </a:lnTo>
                  <a:cubicBezTo>
                    <a:pt x="0" y="13955"/>
                    <a:pt x="13955" y="0"/>
                    <a:pt x="31170" y="0"/>
                  </a:cubicBezTo>
                  <a:close/>
                </a:path>
              </a:pathLst>
            </a:custGeom>
            <a:solidFill>
              <a:srgbClr val="FFFFFF"/>
            </a:solidFill>
          </p:spPr>
          <p:txBody>
            <a:bodyPr/>
            <a:lstStyle/>
            <a:p>
              <a:endParaRPr lang="en-US" sz="825"/>
            </a:p>
          </p:txBody>
        </p:sp>
        <p:sp>
          <p:nvSpPr>
            <p:cNvPr id="15" name="TextBox 15">
              <a:extLst>
                <a:ext uri="{FF2B5EF4-FFF2-40B4-BE49-F238E27FC236}">
                  <a16:creationId xmlns:a16="http://schemas.microsoft.com/office/drawing/2014/main" id="{E6B32886-F8B0-C27D-5FBF-64DD68DDF47F}"/>
                </a:ext>
              </a:extLst>
            </p:cNvPr>
            <p:cNvSpPr txBox="1"/>
            <p:nvPr/>
          </p:nvSpPr>
          <p:spPr>
            <a:xfrm>
              <a:off x="0" y="-47625"/>
              <a:ext cx="1561091" cy="748015"/>
            </a:xfrm>
            <a:prstGeom prst="rect">
              <a:avLst/>
            </a:prstGeom>
          </p:spPr>
          <p:txBody>
            <a:bodyPr lIns="33794" tIns="33794" rIns="33794" bIns="33794" rtlCol="0" anchor="ctr"/>
            <a:lstStyle/>
            <a:p>
              <a:pPr algn="ctr">
                <a:lnSpc>
                  <a:spcPts val="1863"/>
                </a:lnSpc>
              </a:pPr>
              <a:endParaRPr sz="825"/>
            </a:p>
          </p:txBody>
        </p:sp>
      </p:grpSp>
      <p:grpSp>
        <p:nvGrpSpPr>
          <p:cNvPr id="16" name="Group 16">
            <a:extLst>
              <a:ext uri="{FF2B5EF4-FFF2-40B4-BE49-F238E27FC236}">
                <a16:creationId xmlns:a16="http://schemas.microsoft.com/office/drawing/2014/main" id="{D79C9260-88F4-8CAF-5D16-27223EDF1049}"/>
              </a:ext>
            </a:extLst>
          </p:cNvPr>
          <p:cNvGrpSpPr/>
          <p:nvPr/>
        </p:nvGrpSpPr>
        <p:grpSpPr>
          <a:xfrm>
            <a:off x="1143000" y="5874206"/>
            <a:ext cx="5486398" cy="3675876"/>
            <a:chOff x="0" y="0"/>
            <a:chExt cx="675907" cy="1283569"/>
          </a:xfrm>
        </p:grpSpPr>
        <p:sp>
          <p:nvSpPr>
            <p:cNvPr id="17" name="Freeform 17">
              <a:extLst>
                <a:ext uri="{FF2B5EF4-FFF2-40B4-BE49-F238E27FC236}">
                  <a16:creationId xmlns:a16="http://schemas.microsoft.com/office/drawing/2014/main" id="{48914407-9EEF-EEF5-D040-3A9C735C903F}"/>
                </a:ext>
              </a:extLst>
            </p:cNvPr>
            <p:cNvSpPr/>
            <p:nvPr/>
          </p:nvSpPr>
          <p:spPr>
            <a:xfrm>
              <a:off x="0" y="0"/>
              <a:ext cx="675907" cy="1283569"/>
            </a:xfrm>
            <a:custGeom>
              <a:avLst/>
              <a:gdLst/>
              <a:ahLst/>
              <a:cxnLst/>
              <a:rect l="l" t="t" r="r" b="b"/>
              <a:pathLst>
                <a:path w="675907" h="1283569">
                  <a:moveTo>
                    <a:pt x="71990" y="0"/>
                  </a:moveTo>
                  <a:lnTo>
                    <a:pt x="603917" y="0"/>
                  </a:lnTo>
                  <a:cubicBezTo>
                    <a:pt x="623010" y="0"/>
                    <a:pt x="641321" y="7585"/>
                    <a:pt x="654821" y="21085"/>
                  </a:cubicBezTo>
                  <a:cubicBezTo>
                    <a:pt x="668322" y="34586"/>
                    <a:pt x="675907" y="52897"/>
                    <a:pt x="675907" y="71990"/>
                  </a:cubicBezTo>
                  <a:lnTo>
                    <a:pt x="675907" y="1211579"/>
                  </a:lnTo>
                  <a:cubicBezTo>
                    <a:pt x="675907" y="1230672"/>
                    <a:pt x="668322" y="1248983"/>
                    <a:pt x="654821" y="1262484"/>
                  </a:cubicBezTo>
                  <a:cubicBezTo>
                    <a:pt x="641321" y="1275985"/>
                    <a:pt x="623010" y="1283569"/>
                    <a:pt x="603917" y="1283569"/>
                  </a:cubicBezTo>
                  <a:lnTo>
                    <a:pt x="71990" y="1283569"/>
                  </a:lnTo>
                  <a:cubicBezTo>
                    <a:pt x="52897" y="1283569"/>
                    <a:pt x="34586" y="1275985"/>
                    <a:pt x="21085" y="1262484"/>
                  </a:cubicBezTo>
                  <a:cubicBezTo>
                    <a:pt x="7585" y="1248983"/>
                    <a:pt x="0" y="1230672"/>
                    <a:pt x="0" y="1211579"/>
                  </a:cubicBezTo>
                  <a:lnTo>
                    <a:pt x="0" y="71990"/>
                  </a:lnTo>
                  <a:cubicBezTo>
                    <a:pt x="0" y="52897"/>
                    <a:pt x="7585" y="34586"/>
                    <a:pt x="21085" y="21085"/>
                  </a:cubicBezTo>
                  <a:cubicBezTo>
                    <a:pt x="34586" y="7585"/>
                    <a:pt x="52897" y="0"/>
                    <a:pt x="71990" y="0"/>
                  </a:cubicBezTo>
                  <a:close/>
                </a:path>
              </a:pathLst>
            </a:custGeom>
            <a:solidFill>
              <a:srgbClr val="FFCCCC"/>
            </a:solidFill>
          </p:spPr>
          <p:txBody>
            <a:bodyPr/>
            <a:lstStyle/>
            <a:p>
              <a:endParaRPr lang="en-US" sz="825"/>
            </a:p>
          </p:txBody>
        </p:sp>
        <p:sp>
          <p:nvSpPr>
            <p:cNvPr id="18" name="TextBox 18">
              <a:extLst>
                <a:ext uri="{FF2B5EF4-FFF2-40B4-BE49-F238E27FC236}">
                  <a16:creationId xmlns:a16="http://schemas.microsoft.com/office/drawing/2014/main" id="{EDE1700C-2BC3-17CB-00CA-D6A41C089B5A}"/>
                </a:ext>
              </a:extLst>
            </p:cNvPr>
            <p:cNvSpPr txBox="1"/>
            <p:nvPr/>
          </p:nvSpPr>
          <p:spPr>
            <a:xfrm>
              <a:off x="0" y="-47625"/>
              <a:ext cx="675907" cy="1331194"/>
            </a:xfrm>
            <a:prstGeom prst="rect">
              <a:avLst/>
            </a:prstGeom>
          </p:spPr>
          <p:txBody>
            <a:bodyPr lIns="33794" tIns="33794" rIns="33794" bIns="33794" rtlCol="0" anchor="ctr"/>
            <a:lstStyle/>
            <a:p>
              <a:pPr algn="ctr">
                <a:lnSpc>
                  <a:spcPts val="1863"/>
                </a:lnSpc>
              </a:pPr>
              <a:endParaRPr sz="825"/>
            </a:p>
          </p:txBody>
        </p:sp>
      </p:grpSp>
      <p:sp>
        <p:nvSpPr>
          <p:cNvPr id="26" name="Freeform 26">
            <a:extLst>
              <a:ext uri="{FF2B5EF4-FFF2-40B4-BE49-F238E27FC236}">
                <a16:creationId xmlns:a16="http://schemas.microsoft.com/office/drawing/2014/main" id="{24595EE8-1EE5-D6EF-B297-A6CF40E80E22}"/>
              </a:ext>
            </a:extLst>
          </p:cNvPr>
          <p:cNvSpPr/>
          <p:nvPr/>
        </p:nvSpPr>
        <p:spPr>
          <a:xfrm>
            <a:off x="1549324" y="6112812"/>
            <a:ext cx="4673750" cy="3168148"/>
          </a:xfrm>
          <a:custGeom>
            <a:avLst/>
            <a:gdLst/>
            <a:ahLst/>
            <a:cxnLst/>
            <a:rect l="l" t="t" r="r" b="b"/>
            <a:pathLst>
              <a:path w="757831" h="1114398">
                <a:moveTo>
                  <a:pt x="64208" y="0"/>
                </a:moveTo>
                <a:lnTo>
                  <a:pt x="693623" y="0"/>
                </a:lnTo>
                <a:cubicBezTo>
                  <a:pt x="710652" y="0"/>
                  <a:pt x="726984" y="6765"/>
                  <a:pt x="739025" y="18806"/>
                </a:cubicBezTo>
                <a:cubicBezTo>
                  <a:pt x="751066" y="30847"/>
                  <a:pt x="757831" y="47179"/>
                  <a:pt x="757831" y="64208"/>
                </a:cubicBezTo>
                <a:lnTo>
                  <a:pt x="757831" y="1050190"/>
                </a:lnTo>
                <a:cubicBezTo>
                  <a:pt x="757831" y="1067219"/>
                  <a:pt x="751066" y="1083551"/>
                  <a:pt x="739025" y="1095592"/>
                </a:cubicBezTo>
                <a:cubicBezTo>
                  <a:pt x="726984" y="1107633"/>
                  <a:pt x="710652" y="1114398"/>
                  <a:pt x="693623" y="1114398"/>
                </a:cubicBezTo>
                <a:lnTo>
                  <a:pt x="64208" y="1114398"/>
                </a:lnTo>
                <a:cubicBezTo>
                  <a:pt x="47179" y="1114398"/>
                  <a:pt x="30847" y="1107633"/>
                  <a:pt x="18806" y="1095592"/>
                </a:cubicBezTo>
                <a:cubicBezTo>
                  <a:pt x="6765" y="1083551"/>
                  <a:pt x="0" y="1067219"/>
                  <a:pt x="0" y="1050190"/>
                </a:cubicBezTo>
                <a:lnTo>
                  <a:pt x="0" y="64208"/>
                </a:lnTo>
                <a:cubicBezTo>
                  <a:pt x="0" y="47179"/>
                  <a:pt x="6765" y="30847"/>
                  <a:pt x="18806" y="18806"/>
                </a:cubicBezTo>
                <a:cubicBezTo>
                  <a:pt x="30847" y="6765"/>
                  <a:pt x="47179" y="0"/>
                  <a:pt x="64208" y="0"/>
                </a:cubicBezTo>
                <a:close/>
              </a:path>
            </a:pathLst>
          </a:custGeom>
          <a:solidFill>
            <a:srgbClr val="F9E687"/>
          </a:solidFill>
        </p:spPr>
        <p:txBody>
          <a:bodyPr/>
          <a:lstStyle/>
          <a:p>
            <a:endParaRPr lang="en-US" sz="825" dirty="0"/>
          </a:p>
        </p:txBody>
      </p:sp>
      <p:grpSp>
        <p:nvGrpSpPr>
          <p:cNvPr id="28" name="Group 28">
            <a:extLst>
              <a:ext uri="{FF2B5EF4-FFF2-40B4-BE49-F238E27FC236}">
                <a16:creationId xmlns:a16="http://schemas.microsoft.com/office/drawing/2014/main" id="{D32CD435-585F-F327-8162-2953D822F84E}"/>
              </a:ext>
            </a:extLst>
          </p:cNvPr>
          <p:cNvGrpSpPr/>
          <p:nvPr/>
        </p:nvGrpSpPr>
        <p:grpSpPr>
          <a:xfrm>
            <a:off x="870152" y="515963"/>
            <a:ext cx="5993109" cy="1896341"/>
            <a:chOff x="0" y="-47625"/>
            <a:chExt cx="2282856" cy="722342"/>
          </a:xfrm>
        </p:grpSpPr>
        <p:sp>
          <p:nvSpPr>
            <p:cNvPr id="29" name="Freeform 29">
              <a:extLst>
                <a:ext uri="{FF2B5EF4-FFF2-40B4-BE49-F238E27FC236}">
                  <a16:creationId xmlns:a16="http://schemas.microsoft.com/office/drawing/2014/main" id="{020AD8A6-15A0-1160-9DFC-AF4A684F6998}"/>
                </a:ext>
              </a:extLst>
            </p:cNvPr>
            <p:cNvSpPr/>
            <p:nvPr/>
          </p:nvSpPr>
          <p:spPr>
            <a:xfrm>
              <a:off x="96506" y="132988"/>
              <a:ext cx="2089843" cy="541729"/>
            </a:xfrm>
            <a:custGeom>
              <a:avLst/>
              <a:gdLst/>
              <a:ahLst/>
              <a:cxnLst/>
              <a:rect l="l" t="t" r="r" b="b"/>
              <a:pathLst>
                <a:path w="2282856" h="667866">
                  <a:moveTo>
                    <a:pt x="21315" y="0"/>
                  </a:moveTo>
                  <a:lnTo>
                    <a:pt x="2261541" y="0"/>
                  </a:lnTo>
                  <a:cubicBezTo>
                    <a:pt x="2267195" y="0"/>
                    <a:pt x="2272616" y="2246"/>
                    <a:pt x="2276613" y="6243"/>
                  </a:cubicBezTo>
                  <a:cubicBezTo>
                    <a:pt x="2280611" y="10240"/>
                    <a:pt x="2282856" y="15662"/>
                    <a:pt x="2282856" y="21315"/>
                  </a:cubicBezTo>
                  <a:lnTo>
                    <a:pt x="2282856" y="646552"/>
                  </a:lnTo>
                  <a:cubicBezTo>
                    <a:pt x="2282856" y="652205"/>
                    <a:pt x="2280611" y="657626"/>
                    <a:pt x="2276613" y="661623"/>
                  </a:cubicBezTo>
                  <a:cubicBezTo>
                    <a:pt x="2272616" y="665621"/>
                    <a:pt x="2267195" y="667866"/>
                    <a:pt x="2261541" y="667866"/>
                  </a:cubicBezTo>
                  <a:lnTo>
                    <a:pt x="21315" y="667866"/>
                  </a:lnTo>
                  <a:cubicBezTo>
                    <a:pt x="15662" y="667866"/>
                    <a:pt x="10240" y="665621"/>
                    <a:pt x="6243" y="661623"/>
                  </a:cubicBezTo>
                  <a:cubicBezTo>
                    <a:pt x="2246" y="657626"/>
                    <a:pt x="0" y="652205"/>
                    <a:pt x="0" y="646552"/>
                  </a:cubicBezTo>
                  <a:lnTo>
                    <a:pt x="0" y="21315"/>
                  </a:lnTo>
                  <a:cubicBezTo>
                    <a:pt x="0" y="15662"/>
                    <a:pt x="2246" y="10240"/>
                    <a:pt x="6243" y="6243"/>
                  </a:cubicBezTo>
                  <a:cubicBezTo>
                    <a:pt x="10240" y="2246"/>
                    <a:pt x="15662" y="0"/>
                    <a:pt x="21315" y="0"/>
                  </a:cubicBezTo>
                  <a:close/>
                </a:path>
              </a:pathLst>
            </a:custGeom>
            <a:solidFill>
              <a:srgbClr val="EFB5B4"/>
            </a:solidFill>
          </p:spPr>
          <p:txBody>
            <a:bodyPr/>
            <a:lstStyle/>
            <a:p>
              <a:pPr algn="ctr"/>
              <a:r>
                <a:rPr lang="en-US" sz="4400" b="1" dirty="0">
                  <a:latin typeface="Alasassy Caps" pitchFamily="2" charset="0"/>
                </a:rPr>
                <a:t> Learning Opportunities and Resources</a:t>
              </a:r>
            </a:p>
          </p:txBody>
        </p:sp>
        <p:sp>
          <p:nvSpPr>
            <p:cNvPr id="30" name="TextBox 30">
              <a:extLst>
                <a:ext uri="{FF2B5EF4-FFF2-40B4-BE49-F238E27FC236}">
                  <a16:creationId xmlns:a16="http://schemas.microsoft.com/office/drawing/2014/main" id="{D46B86AD-626D-DD31-20BD-FB7730C09316}"/>
                </a:ext>
              </a:extLst>
            </p:cNvPr>
            <p:cNvSpPr txBox="1"/>
            <p:nvPr/>
          </p:nvSpPr>
          <p:spPr>
            <a:xfrm>
              <a:off x="0" y="-47625"/>
              <a:ext cx="2282856" cy="715491"/>
            </a:xfrm>
            <a:prstGeom prst="rect">
              <a:avLst/>
            </a:prstGeom>
          </p:spPr>
          <p:txBody>
            <a:bodyPr lIns="33794" tIns="33794" rIns="33794" bIns="33794" rtlCol="0" anchor="ctr"/>
            <a:lstStyle/>
            <a:p>
              <a:pPr algn="ctr">
                <a:lnSpc>
                  <a:spcPts val="1863"/>
                </a:lnSpc>
              </a:pPr>
              <a:endParaRPr sz="5000"/>
            </a:p>
          </p:txBody>
        </p:sp>
      </p:grpSp>
      <p:grpSp>
        <p:nvGrpSpPr>
          <p:cNvPr id="31" name="Group 31">
            <a:extLst>
              <a:ext uri="{FF2B5EF4-FFF2-40B4-BE49-F238E27FC236}">
                <a16:creationId xmlns:a16="http://schemas.microsoft.com/office/drawing/2014/main" id="{0FA2C794-7A0E-1C7C-7F82-272275E87B14}"/>
              </a:ext>
            </a:extLst>
          </p:cNvPr>
          <p:cNvGrpSpPr/>
          <p:nvPr/>
        </p:nvGrpSpPr>
        <p:grpSpPr>
          <a:xfrm>
            <a:off x="1665121" y="424105"/>
            <a:ext cx="4423062" cy="430361"/>
            <a:chOff x="0" y="0"/>
            <a:chExt cx="1684804" cy="163930"/>
          </a:xfrm>
        </p:grpSpPr>
        <p:sp>
          <p:nvSpPr>
            <p:cNvPr id="32" name="Freeform 32">
              <a:extLst>
                <a:ext uri="{FF2B5EF4-FFF2-40B4-BE49-F238E27FC236}">
                  <a16:creationId xmlns:a16="http://schemas.microsoft.com/office/drawing/2014/main" id="{46A75430-DD09-1DEE-6D45-936D931028FB}"/>
                </a:ext>
              </a:extLst>
            </p:cNvPr>
            <p:cNvSpPr/>
            <p:nvPr/>
          </p:nvSpPr>
          <p:spPr>
            <a:xfrm>
              <a:off x="0" y="0"/>
              <a:ext cx="1684804" cy="163930"/>
            </a:xfrm>
            <a:custGeom>
              <a:avLst/>
              <a:gdLst/>
              <a:ahLst/>
              <a:cxnLst/>
              <a:rect l="l" t="t" r="r" b="b"/>
              <a:pathLst>
                <a:path w="1684804" h="163930">
                  <a:moveTo>
                    <a:pt x="17649" y="0"/>
                  </a:moveTo>
                  <a:lnTo>
                    <a:pt x="1667155" y="0"/>
                  </a:lnTo>
                  <a:cubicBezTo>
                    <a:pt x="1676902" y="0"/>
                    <a:pt x="1684804" y="7902"/>
                    <a:pt x="1684804" y="17649"/>
                  </a:cubicBezTo>
                  <a:lnTo>
                    <a:pt x="1684804" y="146281"/>
                  </a:lnTo>
                  <a:cubicBezTo>
                    <a:pt x="1684804" y="156028"/>
                    <a:pt x="1676902" y="163930"/>
                    <a:pt x="1667155" y="163930"/>
                  </a:cubicBezTo>
                  <a:lnTo>
                    <a:pt x="17649" y="163930"/>
                  </a:lnTo>
                  <a:cubicBezTo>
                    <a:pt x="7902" y="163930"/>
                    <a:pt x="0" y="156028"/>
                    <a:pt x="0" y="146281"/>
                  </a:cubicBezTo>
                  <a:lnTo>
                    <a:pt x="0" y="17649"/>
                  </a:lnTo>
                  <a:cubicBezTo>
                    <a:pt x="0" y="7902"/>
                    <a:pt x="7902" y="0"/>
                    <a:pt x="17649" y="0"/>
                  </a:cubicBezTo>
                  <a:close/>
                </a:path>
              </a:pathLst>
            </a:custGeom>
            <a:solidFill>
              <a:srgbClr val="000000"/>
            </a:solidFill>
          </p:spPr>
          <p:txBody>
            <a:bodyPr/>
            <a:lstStyle/>
            <a:p>
              <a:endParaRPr lang="en-US" sz="825"/>
            </a:p>
          </p:txBody>
        </p:sp>
        <p:sp>
          <p:nvSpPr>
            <p:cNvPr id="33" name="TextBox 33">
              <a:extLst>
                <a:ext uri="{FF2B5EF4-FFF2-40B4-BE49-F238E27FC236}">
                  <a16:creationId xmlns:a16="http://schemas.microsoft.com/office/drawing/2014/main" id="{C3B21934-0C7D-1F64-83D0-9A3B38947E04}"/>
                </a:ext>
              </a:extLst>
            </p:cNvPr>
            <p:cNvSpPr txBox="1"/>
            <p:nvPr/>
          </p:nvSpPr>
          <p:spPr>
            <a:xfrm>
              <a:off x="0" y="-47625"/>
              <a:ext cx="1684804" cy="211555"/>
            </a:xfrm>
            <a:prstGeom prst="rect">
              <a:avLst/>
            </a:prstGeom>
          </p:spPr>
          <p:txBody>
            <a:bodyPr lIns="33794" tIns="33794" rIns="33794" bIns="33794" rtlCol="0" anchor="ctr"/>
            <a:lstStyle/>
            <a:p>
              <a:pPr algn="ctr">
                <a:lnSpc>
                  <a:spcPts val="1863"/>
                </a:lnSpc>
              </a:pPr>
              <a:endParaRPr sz="825"/>
            </a:p>
          </p:txBody>
        </p:sp>
      </p:grpSp>
      <p:sp>
        <p:nvSpPr>
          <p:cNvPr id="42" name="TextBox 42">
            <a:extLst>
              <a:ext uri="{FF2B5EF4-FFF2-40B4-BE49-F238E27FC236}">
                <a16:creationId xmlns:a16="http://schemas.microsoft.com/office/drawing/2014/main" id="{7D483355-2A1E-E268-22F6-5FD57EAAA7E0}"/>
              </a:ext>
            </a:extLst>
          </p:cNvPr>
          <p:cNvSpPr txBox="1"/>
          <p:nvPr/>
        </p:nvSpPr>
        <p:spPr>
          <a:xfrm>
            <a:off x="1793658" y="496253"/>
            <a:ext cx="4185082" cy="263021"/>
          </a:xfrm>
          <a:prstGeom prst="rect">
            <a:avLst/>
          </a:prstGeom>
        </p:spPr>
        <p:txBody>
          <a:bodyPr lIns="0" tIns="0" rIns="0" bIns="0" rtlCol="0" anchor="t">
            <a:spAutoFit/>
          </a:bodyPr>
          <a:lstStyle/>
          <a:p>
            <a:pPr algn="ctr">
              <a:lnSpc>
                <a:spcPts val="2222"/>
              </a:lnSpc>
            </a:pPr>
            <a:r>
              <a:rPr lang="en-US" sz="1400" spc="317" dirty="0">
                <a:solidFill>
                  <a:srgbClr val="FFFFFF"/>
                </a:solidFill>
                <a:latin typeface="Kermit Extrabold" panose="020F0503040000060003" pitchFamily="34" charset="0"/>
                <a:ea typeface="Agrandir"/>
                <a:cs typeface="Agrandir"/>
                <a:sym typeface="Agrandir"/>
              </a:rPr>
              <a:t>TIMBERLIN CREEK ELEMENTARY</a:t>
            </a:r>
          </a:p>
        </p:txBody>
      </p:sp>
      <p:sp>
        <p:nvSpPr>
          <p:cNvPr id="55" name="TextBox 55">
            <a:extLst>
              <a:ext uri="{FF2B5EF4-FFF2-40B4-BE49-F238E27FC236}">
                <a16:creationId xmlns:a16="http://schemas.microsoft.com/office/drawing/2014/main" id="{4E30BA49-D011-E55C-8DA5-56AC47B409F6}"/>
              </a:ext>
            </a:extLst>
          </p:cNvPr>
          <p:cNvSpPr txBox="1"/>
          <p:nvPr/>
        </p:nvSpPr>
        <p:spPr>
          <a:xfrm>
            <a:off x="1685453" y="6706094"/>
            <a:ext cx="4402730" cy="2359620"/>
          </a:xfrm>
          <a:prstGeom prst="rect">
            <a:avLst/>
          </a:prstGeom>
        </p:spPr>
        <p:txBody>
          <a:bodyPr wrap="square" lIns="0" tIns="0" rIns="0" bIns="0" rtlCol="0" anchor="t">
            <a:spAutoFit/>
          </a:bodyPr>
          <a:lstStyle/>
          <a:p>
            <a:pPr marL="148420" lvl="1" indent="-74210">
              <a:spcBef>
                <a:spcPts val="400"/>
              </a:spcBef>
              <a:buFont typeface="Arial"/>
              <a:buChar char="•"/>
            </a:pPr>
            <a:r>
              <a:rPr lang="en-US" sz="1300" dirty="0">
                <a:solidFill>
                  <a:srgbClr val="1A2E35"/>
                </a:solidFill>
                <a:latin typeface="Abadi" panose="020B0604020104020204" pitchFamily="34" charset="0"/>
                <a:ea typeface="Agrandir"/>
                <a:cs typeface="Gautami" panose="020B0502040204020203" pitchFamily="34" charset="0"/>
                <a:sym typeface="Agrandir"/>
                <a:hlinkClick r:id="rId7"/>
              </a:rPr>
              <a:t>IXL</a:t>
            </a:r>
            <a:r>
              <a:rPr lang="en-US" sz="1300" dirty="0">
                <a:solidFill>
                  <a:srgbClr val="1A2E35"/>
                </a:solidFill>
                <a:latin typeface="Abadi" panose="020B0604020104020204" pitchFamily="34" charset="0"/>
                <a:ea typeface="Agrandir"/>
                <a:cs typeface="Gautami" panose="020B0502040204020203" pitchFamily="34" charset="0"/>
                <a:sym typeface="Agrandir"/>
              </a:rPr>
              <a:t> (Go to the Timberlin Creek school webpage, then click on Open Clever, log in, and go to IXL)</a:t>
            </a:r>
            <a:endParaRPr lang="en-US" sz="1300" i="1" dirty="0">
              <a:solidFill>
                <a:srgbClr val="1A2E35"/>
              </a:solidFill>
              <a:latin typeface="Abadi" panose="020B0604020104020204" pitchFamily="34" charset="0"/>
              <a:ea typeface="Agrandir"/>
              <a:cs typeface="Gautami" panose="020B0502040204020203" pitchFamily="34" charset="0"/>
              <a:sym typeface="Agrandir"/>
            </a:endParaRPr>
          </a:p>
          <a:p>
            <a:pPr marL="148420" lvl="1" indent="-74210">
              <a:spcBef>
                <a:spcPts val="400"/>
              </a:spcBef>
              <a:buFont typeface="Arial"/>
              <a:buChar char="•"/>
            </a:pPr>
            <a:r>
              <a:rPr lang="en-US" sz="1300" dirty="0">
                <a:solidFill>
                  <a:srgbClr val="1A2E35"/>
                </a:solidFill>
                <a:latin typeface="Abadi" panose="020B0604020104020204" pitchFamily="34" charset="0"/>
                <a:ea typeface="Agrandir"/>
                <a:cs typeface="Gautami" panose="020B0502040204020203" pitchFamily="34" charset="0"/>
                <a:sym typeface="Agrandir"/>
                <a:hlinkClick r:id="rId8"/>
              </a:rPr>
              <a:t>www.starfall.com</a:t>
            </a:r>
            <a:r>
              <a:rPr lang="en-US" sz="1300" dirty="0">
                <a:solidFill>
                  <a:srgbClr val="1A2E35"/>
                </a:solidFill>
                <a:latin typeface="Abadi" panose="020B0604020104020204" pitchFamily="34" charset="0"/>
                <a:ea typeface="Agrandir"/>
                <a:cs typeface="Gautami" panose="020B0502040204020203" pitchFamily="34" charset="0"/>
                <a:sym typeface="Agrandir"/>
              </a:rPr>
              <a:t> (K-1)</a:t>
            </a:r>
          </a:p>
          <a:p>
            <a:pPr marL="148420" lvl="1" indent="-74210">
              <a:spcBef>
                <a:spcPts val="400"/>
              </a:spcBef>
              <a:buFont typeface="Arial"/>
              <a:buChar char="•"/>
            </a:pPr>
            <a:r>
              <a:rPr lang="en-US" sz="1300" dirty="0">
                <a:solidFill>
                  <a:srgbClr val="1A2E35"/>
                </a:solidFill>
                <a:latin typeface="Abadi" panose="020B0604020104020204" pitchFamily="34" charset="0"/>
                <a:ea typeface="Agrandir"/>
                <a:cs typeface="Gautami" panose="020B0502040204020203" pitchFamily="34" charset="0"/>
                <a:sym typeface="Agrandir"/>
                <a:hlinkClick r:id="rId9"/>
              </a:rPr>
              <a:t>www.storylineonline.net</a:t>
            </a:r>
            <a:endParaRPr lang="en-US" sz="1300" dirty="0">
              <a:solidFill>
                <a:srgbClr val="1A2E35"/>
              </a:solidFill>
              <a:latin typeface="Abadi" panose="020B0604020104020204" pitchFamily="34" charset="0"/>
              <a:ea typeface="Agrandir"/>
              <a:cs typeface="Gautami" panose="020B0502040204020203" pitchFamily="34" charset="0"/>
              <a:sym typeface="Agrandir"/>
            </a:endParaRPr>
          </a:p>
          <a:p>
            <a:pPr marL="148420" lvl="1" indent="-74210">
              <a:spcBef>
                <a:spcPts val="400"/>
              </a:spcBef>
              <a:buFont typeface="Arial"/>
              <a:buChar char="•"/>
            </a:pPr>
            <a:r>
              <a:rPr lang="en-US" sz="1300" dirty="0">
                <a:solidFill>
                  <a:srgbClr val="1A2E35"/>
                </a:solidFill>
                <a:latin typeface="Abadi" panose="020B0604020104020204" pitchFamily="34" charset="0"/>
                <a:ea typeface="Agrandir"/>
                <a:cs typeface="Gautami" panose="020B0502040204020203" pitchFamily="34" charset="0"/>
                <a:sym typeface="Agrandir"/>
                <a:hlinkClick r:id="rId10"/>
              </a:rPr>
              <a:t>storytimefromspace.com/</a:t>
            </a:r>
            <a:endParaRPr lang="en-US" sz="1300" dirty="0">
              <a:solidFill>
                <a:srgbClr val="1A2E35"/>
              </a:solidFill>
              <a:latin typeface="Abadi" panose="020B0604020104020204" pitchFamily="34" charset="0"/>
              <a:ea typeface="Agrandir"/>
              <a:cs typeface="Gautami" panose="020B0502040204020203" pitchFamily="34" charset="0"/>
              <a:sym typeface="Agrandir"/>
            </a:endParaRPr>
          </a:p>
          <a:p>
            <a:pPr marL="148420" lvl="1" indent="-74210">
              <a:spcBef>
                <a:spcPts val="400"/>
              </a:spcBef>
              <a:buFont typeface="Arial"/>
              <a:buChar char="•"/>
            </a:pPr>
            <a:r>
              <a:rPr lang="en-US" sz="1300" dirty="0">
                <a:solidFill>
                  <a:srgbClr val="1A2E35"/>
                </a:solidFill>
                <a:latin typeface="Abadi" panose="020B0604020104020204" pitchFamily="34" charset="0"/>
                <a:ea typeface="Agrandir"/>
                <a:cs typeface="Gautami" panose="020B0502040204020203" pitchFamily="34" charset="0"/>
                <a:sym typeface="Agrandir"/>
                <a:hlinkClick r:id="rId11"/>
              </a:rPr>
              <a:t>xtramath.org</a:t>
            </a:r>
            <a:endParaRPr lang="en-US" sz="1300" dirty="0">
              <a:solidFill>
                <a:srgbClr val="1A2E35"/>
              </a:solidFill>
              <a:latin typeface="Abadi" panose="020B0604020104020204" pitchFamily="34" charset="0"/>
              <a:ea typeface="Agrandir"/>
              <a:cs typeface="Gautami" panose="020B0502040204020203" pitchFamily="34" charset="0"/>
              <a:sym typeface="Agrandir"/>
            </a:endParaRPr>
          </a:p>
          <a:p>
            <a:pPr marL="148420" lvl="1" indent="-74210">
              <a:spcBef>
                <a:spcPts val="400"/>
              </a:spcBef>
              <a:buFont typeface="Arial"/>
              <a:buChar char="•"/>
            </a:pPr>
            <a:r>
              <a:rPr lang="en-US" sz="1300" dirty="0">
                <a:solidFill>
                  <a:srgbClr val="1A2E35"/>
                </a:solidFill>
                <a:latin typeface="Abadi" panose="020B0604020104020204" pitchFamily="34" charset="0"/>
                <a:ea typeface="Agrandir"/>
                <a:cs typeface="Gautami" panose="020B0502040204020203" pitchFamily="34" charset="0"/>
                <a:sym typeface="Agrandir"/>
                <a:hlinkClick r:id="rId12"/>
              </a:rPr>
              <a:t>www.kahnacademy.org</a:t>
            </a:r>
            <a:r>
              <a:rPr lang="en-US" sz="1300" dirty="0">
                <a:solidFill>
                  <a:srgbClr val="1A2E35"/>
                </a:solidFill>
                <a:latin typeface="Abadi" panose="020B0604020104020204" pitchFamily="34" charset="0"/>
                <a:ea typeface="Agrandir"/>
                <a:cs typeface="Gautami" panose="020B0502040204020203" pitchFamily="34" charset="0"/>
                <a:sym typeface="Agrandir"/>
              </a:rPr>
              <a:t> </a:t>
            </a:r>
          </a:p>
          <a:p>
            <a:pPr marL="148420" lvl="1" indent="-74210">
              <a:spcBef>
                <a:spcPts val="400"/>
              </a:spcBef>
              <a:buFont typeface="Arial"/>
              <a:buChar char="•"/>
            </a:pPr>
            <a:r>
              <a:rPr lang="en-US" sz="1300" dirty="0">
                <a:solidFill>
                  <a:srgbClr val="1A2E35"/>
                </a:solidFill>
                <a:latin typeface="Abadi" panose="020B0604020104020204" pitchFamily="34" charset="0"/>
                <a:ea typeface="Agrandir"/>
                <a:cs typeface="Gautami" panose="020B0502040204020203" pitchFamily="34" charset="0"/>
                <a:sym typeface="Agrandir"/>
                <a:hlinkClick r:id="rId13"/>
              </a:rPr>
              <a:t>fcrr.org </a:t>
            </a:r>
            <a:r>
              <a:rPr lang="en-US" sz="1300" dirty="0">
                <a:solidFill>
                  <a:srgbClr val="1A2E35"/>
                </a:solidFill>
                <a:latin typeface="Abadi" panose="020B0604020104020204" pitchFamily="34" charset="0"/>
                <a:ea typeface="Agrandir"/>
                <a:cs typeface="Gautami" panose="020B0502040204020203" pitchFamily="34" charset="0"/>
                <a:sym typeface="Agrandir"/>
              </a:rPr>
              <a:t>(reading games &amp; activities with directions)</a:t>
            </a:r>
          </a:p>
          <a:p>
            <a:pPr marL="148420" lvl="1" indent="-74210">
              <a:spcBef>
                <a:spcPts val="400"/>
              </a:spcBef>
              <a:buFont typeface="Arial"/>
              <a:buChar char="•"/>
            </a:pPr>
            <a:r>
              <a:rPr lang="en-US" sz="1300" dirty="0">
                <a:solidFill>
                  <a:srgbClr val="1A2E35"/>
                </a:solidFill>
                <a:latin typeface="Abadi" panose="020B0604020104020204" pitchFamily="34" charset="0"/>
                <a:ea typeface="Agrandir"/>
                <a:cs typeface="Gautami" panose="020B0502040204020203" pitchFamily="34" charset="0"/>
                <a:sym typeface="Agrandir"/>
                <a:hlinkClick r:id="rId14"/>
              </a:rPr>
              <a:t>www.readworks.org </a:t>
            </a:r>
            <a:r>
              <a:rPr lang="en-US" sz="1300" dirty="0">
                <a:solidFill>
                  <a:srgbClr val="1A2E35"/>
                </a:solidFill>
                <a:latin typeface="Abadi" panose="020B0604020104020204" pitchFamily="34" charset="0"/>
                <a:ea typeface="Agrandir"/>
                <a:cs typeface="Gautami" panose="020B0502040204020203" pitchFamily="34" charset="0"/>
                <a:sym typeface="Agrandir"/>
              </a:rPr>
              <a:t>(reading passages &amp; questions for all levels)</a:t>
            </a:r>
          </a:p>
        </p:txBody>
      </p:sp>
      <p:sp>
        <p:nvSpPr>
          <p:cNvPr id="56" name="TextBox 56">
            <a:extLst>
              <a:ext uri="{FF2B5EF4-FFF2-40B4-BE49-F238E27FC236}">
                <a16:creationId xmlns:a16="http://schemas.microsoft.com/office/drawing/2014/main" id="{365523D9-48DF-B60B-4469-25BA2B4AE417}"/>
              </a:ext>
            </a:extLst>
          </p:cNvPr>
          <p:cNvSpPr txBox="1"/>
          <p:nvPr/>
        </p:nvSpPr>
        <p:spPr>
          <a:xfrm>
            <a:off x="2478696" y="6354430"/>
            <a:ext cx="2845091" cy="206980"/>
          </a:xfrm>
          <a:prstGeom prst="rect">
            <a:avLst/>
          </a:prstGeom>
        </p:spPr>
        <p:txBody>
          <a:bodyPr wrap="square" lIns="0" tIns="0" rIns="0" bIns="0" rtlCol="0" anchor="t">
            <a:spAutoFit/>
          </a:bodyPr>
          <a:lstStyle/>
          <a:p>
            <a:pPr algn="ctr">
              <a:lnSpc>
                <a:spcPts val="1577"/>
              </a:lnSpc>
              <a:spcBef>
                <a:spcPct val="0"/>
              </a:spcBef>
            </a:pPr>
            <a:r>
              <a:rPr lang="en-US" dirty="0">
                <a:solidFill>
                  <a:srgbClr val="000000"/>
                </a:solidFill>
                <a:latin typeface="Franklin Gothic Heavy" panose="020B0903020102020204" pitchFamily="34" charset="0"/>
                <a:ea typeface="Agrandir Wide Bold"/>
                <a:cs typeface="Agrandir Wide Bold"/>
                <a:sym typeface="Agrandir Wide Bold"/>
              </a:rPr>
              <a:t>Educational Websites</a:t>
            </a:r>
          </a:p>
        </p:txBody>
      </p:sp>
      <p:sp>
        <p:nvSpPr>
          <p:cNvPr id="63" name="TextBox 43">
            <a:extLst>
              <a:ext uri="{FF2B5EF4-FFF2-40B4-BE49-F238E27FC236}">
                <a16:creationId xmlns:a16="http://schemas.microsoft.com/office/drawing/2014/main" id="{42A77E0E-5153-2920-5D14-A90EEFA0B925}"/>
              </a:ext>
            </a:extLst>
          </p:cNvPr>
          <p:cNvSpPr txBox="1"/>
          <p:nvPr/>
        </p:nvSpPr>
        <p:spPr>
          <a:xfrm>
            <a:off x="3251906" y="2711274"/>
            <a:ext cx="3609707" cy="1422184"/>
          </a:xfrm>
          <a:prstGeom prst="rect">
            <a:avLst/>
          </a:prstGeom>
          <a:solidFill>
            <a:srgbClr val="88CABF"/>
          </a:solidFill>
        </p:spPr>
        <p:txBody>
          <a:bodyPr wrap="square" lIns="0" tIns="0" rIns="0" bIns="0" rtlCol="0" anchor="t">
            <a:spAutoFit/>
          </a:bodyPr>
          <a:lstStyle/>
          <a:p>
            <a:pPr marL="91440" algn="ctr">
              <a:lnSpc>
                <a:spcPts val="600"/>
              </a:lnSpc>
            </a:pPr>
            <a:r>
              <a:rPr lang="en-US" sz="200" b="1" spc="22" dirty="0">
                <a:solidFill>
                  <a:srgbClr val="1A2E35"/>
                </a:solidFill>
                <a:latin typeface="Gautami" panose="020B0502040204020203" pitchFamily="34" charset="0"/>
                <a:ea typeface="Agrandir Italics"/>
                <a:cs typeface="Gautami" panose="020B0502040204020203" pitchFamily="34" charset="0"/>
                <a:sym typeface="Agrandir Italics"/>
              </a:rPr>
              <a:t>  </a:t>
            </a:r>
          </a:p>
          <a:p>
            <a:pPr marL="91440" algn="ctr"/>
            <a:r>
              <a:rPr lang="en-US" sz="200" b="1" spc="22" dirty="0">
                <a:solidFill>
                  <a:srgbClr val="1A2E35"/>
                </a:solidFill>
                <a:latin typeface="Gautami" panose="020B0502040204020203" pitchFamily="34" charset="0"/>
                <a:ea typeface="Agrandir Italics"/>
                <a:cs typeface="Gautami" panose="020B0502040204020203" pitchFamily="34" charset="0"/>
                <a:sym typeface="Agrandir Italics"/>
              </a:rPr>
              <a:t> </a:t>
            </a: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rPr>
              <a:t>St. Johns County Public Library </a:t>
            </a:r>
          </a:p>
          <a:p>
            <a:pPr marL="91440" algn="ct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rPr>
              <a:t>Summer Reading Program </a:t>
            </a:r>
          </a:p>
          <a:p>
            <a:pPr marL="91440" algn="ctr">
              <a:lnSpc>
                <a:spcPts val="1696"/>
              </a:lnSpc>
            </a:pPr>
            <a:r>
              <a:rPr lang="en-US" sz="1200" b="1" dirty="0">
                <a:latin typeface="Gautami" panose="020B0502040204020203" pitchFamily="34" charset="0"/>
                <a:cs typeface="Gautami" panose="020B0502040204020203" pitchFamily="34" charset="0"/>
                <a:hlinkClick r:id="rId15"/>
              </a:rPr>
              <a:t>https://sjcpls.org/summer-reading-program/</a:t>
            </a:r>
            <a:endPar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endParaRPr>
          </a:p>
          <a:p>
            <a:pPr marL="91440">
              <a:lnSpc>
                <a:spcPts val="1696"/>
              </a:lnSpc>
            </a:pP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rPr>
              <a:t>Obtain a summer reading log, keep track of your minutes, and earn weekly prizes. The library also hosts many great summer events!  </a:t>
            </a:r>
          </a:p>
          <a:p>
            <a:pPr marL="91440">
              <a:lnSpc>
                <a:spcPts val="600"/>
              </a:lnSpc>
            </a:pP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rPr>
              <a:t>  </a:t>
            </a:r>
          </a:p>
        </p:txBody>
      </p:sp>
      <p:sp>
        <p:nvSpPr>
          <p:cNvPr id="5" name="Freeform 5">
            <a:extLst>
              <a:ext uri="{FF2B5EF4-FFF2-40B4-BE49-F238E27FC236}">
                <a16:creationId xmlns:a16="http://schemas.microsoft.com/office/drawing/2014/main" id="{1AC44DD9-00C2-D87E-1B74-57C72B558776}"/>
              </a:ext>
            </a:extLst>
          </p:cNvPr>
          <p:cNvSpPr/>
          <p:nvPr/>
        </p:nvSpPr>
        <p:spPr>
          <a:xfrm rot="10172327">
            <a:off x="-291498" y="1802033"/>
            <a:ext cx="1592332" cy="2716131"/>
          </a:xfrm>
          <a:custGeom>
            <a:avLst/>
            <a:gdLst/>
            <a:ahLst/>
            <a:cxnLst/>
            <a:rect l="l" t="t" r="r" b="b"/>
            <a:pathLst>
              <a:path w="3474178" h="5926104">
                <a:moveTo>
                  <a:pt x="0" y="0"/>
                </a:moveTo>
                <a:lnTo>
                  <a:pt x="3474179" y="0"/>
                </a:lnTo>
                <a:lnTo>
                  <a:pt x="3474179" y="5926104"/>
                </a:lnTo>
                <a:lnTo>
                  <a:pt x="0" y="592610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sz="825" dirty="0"/>
          </a:p>
        </p:txBody>
      </p:sp>
      <p:pic>
        <p:nvPicPr>
          <p:cNvPr id="43" name="Picture 42">
            <a:extLst>
              <a:ext uri="{FF2B5EF4-FFF2-40B4-BE49-F238E27FC236}">
                <a16:creationId xmlns:a16="http://schemas.microsoft.com/office/drawing/2014/main" id="{9822FA50-50C5-EEB6-0CC6-E8BF0DC20DC6}"/>
              </a:ext>
            </a:extLst>
          </p:cNvPr>
          <p:cNvPicPr>
            <a:picLocks noChangeAspect="1"/>
          </p:cNvPicPr>
          <p:nvPr/>
        </p:nvPicPr>
        <p:blipFill>
          <a:blip r:embed="rId16"/>
          <a:stretch>
            <a:fillRect/>
          </a:stretch>
        </p:blipFill>
        <p:spPr>
          <a:xfrm>
            <a:off x="907530" y="4302611"/>
            <a:ext cx="2350954" cy="1422185"/>
          </a:xfrm>
          <a:prstGeom prst="rect">
            <a:avLst/>
          </a:prstGeom>
        </p:spPr>
      </p:pic>
      <p:pic>
        <p:nvPicPr>
          <p:cNvPr id="60" name="Picture 59">
            <a:extLst>
              <a:ext uri="{FF2B5EF4-FFF2-40B4-BE49-F238E27FC236}">
                <a16:creationId xmlns:a16="http://schemas.microsoft.com/office/drawing/2014/main" id="{3BD6E06D-7035-FC31-E268-4B9C6498F6DF}"/>
              </a:ext>
            </a:extLst>
          </p:cNvPr>
          <p:cNvPicPr>
            <a:picLocks noChangeAspect="1"/>
          </p:cNvPicPr>
          <p:nvPr/>
        </p:nvPicPr>
        <p:blipFill>
          <a:blip r:embed="rId17"/>
          <a:stretch>
            <a:fillRect/>
          </a:stretch>
        </p:blipFill>
        <p:spPr>
          <a:xfrm>
            <a:off x="910787" y="2711273"/>
            <a:ext cx="2344440" cy="1414506"/>
          </a:xfrm>
          <a:prstGeom prst="rect">
            <a:avLst/>
          </a:prstGeom>
        </p:spPr>
      </p:pic>
      <p:sp>
        <p:nvSpPr>
          <p:cNvPr id="19" name="TextBox 43">
            <a:extLst>
              <a:ext uri="{FF2B5EF4-FFF2-40B4-BE49-F238E27FC236}">
                <a16:creationId xmlns:a16="http://schemas.microsoft.com/office/drawing/2014/main" id="{00204574-CC52-4CC5-EB10-F856EE0B4AD9}"/>
              </a:ext>
            </a:extLst>
          </p:cNvPr>
          <p:cNvSpPr txBox="1"/>
          <p:nvPr/>
        </p:nvSpPr>
        <p:spPr>
          <a:xfrm>
            <a:off x="3251905" y="4302612"/>
            <a:ext cx="3609707" cy="1422184"/>
          </a:xfrm>
          <a:prstGeom prst="rect">
            <a:avLst/>
          </a:prstGeom>
          <a:solidFill>
            <a:srgbClr val="88CABF"/>
          </a:solidFill>
        </p:spPr>
        <p:txBody>
          <a:bodyPr wrap="square" lIns="0" tIns="0" rIns="0" bIns="0" rtlCol="0" anchor="t">
            <a:spAutoFit/>
          </a:bodyPr>
          <a:lstStyle/>
          <a:p>
            <a:pPr marL="91440" algn="ctr">
              <a:lnSpc>
                <a:spcPts val="600"/>
              </a:lnSpc>
            </a:pPr>
            <a:r>
              <a:rPr lang="en-US" sz="200" b="1" spc="22" dirty="0">
                <a:solidFill>
                  <a:srgbClr val="1A2E35"/>
                </a:solidFill>
                <a:latin typeface="Gautami" panose="020B0502040204020203" pitchFamily="34" charset="0"/>
                <a:ea typeface="Agrandir Italics"/>
                <a:cs typeface="Gautami" panose="020B0502040204020203" pitchFamily="34" charset="0"/>
                <a:sym typeface="Agrandir Italics"/>
              </a:rPr>
              <a:t>  </a:t>
            </a:r>
          </a:p>
          <a:p>
            <a:pPr marL="91440" algn="ctr"/>
            <a:r>
              <a:rPr lang="en-US" sz="200" b="1" spc="22" dirty="0">
                <a:solidFill>
                  <a:srgbClr val="1A2E35"/>
                </a:solidFill>
                <a:latin typeface="Gautami" panose="020B0502040204020203" pitchFamily="34" charset="0"/>
                <a:ea typeface="Agrandir Italics"/>
                <a:cs typeface="Gautami" panose="020B0502040204020203" pitchFamily="34" charset="0"/>
                <a:sym typeface="Agrandir Italics"/>
              </a:rPr>
              <a:t> </a:t>
            </a: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rPr>
              <a:t>Jacksonville Public Library </a:t>
            </a:r>
          </a:p>
          <a:p>
            <a:pPr marL="91440" algn="ct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rPr>
              <a:t>Summer Reading Program </a:t>
            </a:r>
          </a:p>
          <a:p>
            <a:pPr marL="91440" algn="ctr">
              <a:lnSpc>
                <a:spcPts val="1696"/>
              </a:lnSpc>
            </a:pP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hlinkClick r:id="rId18"/>
              </a:rPr>
              <a:t>https://jaxpubliclibrary.org/tags/summer-reading</a:t>
            </a: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rPr>
              <a:t>  </a:t>
            </a:r>
          </a:p>
          <a:p>
            <a:pPr marL="91440">
              <a:lnSpc>
                <a:spcPts val="1696"/>
              </a:lnSpc>
            </a:pP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rPr>
              <a:t>Log reading time on a game board and earn free books. Come to a kick-off party in June, join scavenger hunts, and play BINGO.</a:t>
            </a:r>
          </a:p>
          <a:p>
            <a:pPr marL="91440">
              <a:lnSpc>
                <a:spcPts val="600"/>
              </a:lnSpc>
            </a:pPr>
            <a:r>
              <a:rPr lang="en-US" sz="1200" b="1" spc="22" dirty="0">
                <a:solidFill>
                  <a:srgbClr val="1A2E35"/>
                </a:solidFill>
                <a:latin typeface="Gautami" panose="020B0502040204020203" pitchFamily="34" charset="0"/>
                <a:ea typeface="Agrandir Italics"/>
                <a:cs typeface="Gautami" panose="020B0502040204020203" pitchFamily="34" charset="0"/>
                <a:sym typeface="Agrandir Italics"/>
              </a:rPr>
              <a:t>  </a:t>
            </a:r>
          </a:p>
        </p:txBody>
      </p:sp>
    </p:spTree>
    <p:extLst>
      <p:ext uri="{BB962C8B-B14F-4D97-AF65-F5344CB8AC3E}">
        <p14:creationId xmlns:p14="http://schemas.microsoft.com/office/powerpoint/2010/main" val="2738294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1102</TotalTime>
  <Words>736</Words>
  <Application>Microsoft Office PowerPoint</Application>
  <PresentationFormat>Custom</PresentationFormat>
  <Paragraphs>62</Paragraphs>
  <Slides>2</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vt:i4>
      </vt:variant>
    </vt:vector>
  </HeadingPairs>
  <TitlesOfParts>
    <vt:vector size="15" baseType="lpstr">
      <vt:lpstr>Alasassy Caps</vt:lpstr>
      <vt:lpstr>Kermit</vt:lpstr>
      <vt:lpstr>Abadi</vt:lpstr>
      <vt:lpstr>Kermit Extrabold</vt:lpstr>
      <vt:lpstr>Calibri</vt:lpstr>
      <vt:lpstr>Gautami</vt:lpstr>
      <vt:lpstr>Garamond</vt:lpstr>
      <vt:lpstr>Franklin Gothic Heavy</vt:lpstr>
      <vt:lpstr>Arial</vt:lpstr>
      <vt:lpstr>Dreaming Outloud Pro</vt:lpstr>
      <vt:lpstr>Aptos</vt:lpstr>
      <vt:lpstr>Berlin Sans FB</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Green Playful Kids Summer Camp Activity Flyer</dc:title>
  <dc:creator>Christine Pfaff</dc:creator>
  <cp:lastModifiedBy>Christine Pfaff</cp:lastModifiedBy>
  <cp:revision>5</cp:revision>
  <cp:lastPrinted>2026-05-11T19:31:19Z</cp:lastPrinted>
  <dcterms:created xsi:type="dcterms:W3CDTF">2006-08-16T00:00:00Z</dcterms:created>
  <dcterms:modified xsi:type="dcterms:W3CDTF">2026-05-11T19:54:42Z</dcterms:modified>
  <dc:identifier>DAGkK_ef1-o</dc:identifier>
</cp:coreProperties>
</file>